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4.xml" ContentType="application/vnd.openxmlformats-officedocument.presentationml.notesSlide+xml"/>
  <Override PartName="/ppt/embeddings/oleObject11.bin" ContentType="application/vnd.openxmlformats-officedocument.oleObject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04" r:id="rId1"/>
  </p:sldMasterIdLst>
  <p:notesMasterIdLst>
    <p:notesMasterId r:id="rId31"/>
  </p:notesMasterIdLst>
  <p:handoutMasterIdLst>
    <p:handoutMasterId r:id="rId32"/>
  </p:handoutMasterIdLst>
  <p:sldIdLst>
    <p:sldId id="379" r:id="rId2"/>
    <p:sldId id="460" r:id="rId3"/>
    <p:sldId id="432" r:id="rId4"/>
    <p:sldId id="449" r:id="rId5"/>
    <p:sldId id="463" r:id="rId6"/>
    <p:sldId id="451" r:id="rId7"/>
    <p:sldId id="453" r:id="rId8"/>
    <p:sldId id="458" r:id="rId9"/>
    <p:sldId id="409" r:id="rId10"/>
    <p:sldId id="454" r:id="rId11"/>
    <p:sldId id="410" r:id="rId12"/>
    <p:sldId id="412" r:id="rId13"/>
    <p:sldId id="411" r:id="rId14"/>
    <p:sldId id="436" r:id="rId15"/>
    <p:sldId id="435" r:id="rId16"/>
    <p:sldId id="437" r:id="rId17"/>
    <p:sldId id="438" r:id="rId18"/>
    <p:sldId id="440" r:id="rId19"/>
    <p:sldId id="441" r:id="rId20"/>
    <p:sldId id="439" r:id="rId21"/>
    <p:sldId id="446" r:id="rId22"/>
    <p:sldId id="442" r:id="rId23"/>
    <p:sldId id="443" r:id="rId24"/>
    <p:sldId id="445" r:id="rId25"/>
    <p:sldId id="459" r:id="rId26"/>
    <p:sldId id="390" r:id="rId27"/>
    <p:sldId id="391" r:id="rId28"/>
    <p:sldId id="393" r:id="rId29"/>
    <p:sldId id="44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gia Bernardet" initials="GF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C4"/>
    <a:srgbClr val="53F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1" autoAdjust="0"/>
    <p:restoredTop sz="75355" autoAdjust="0"/>
  </p:normalViewPr>
  <p:slideViewPr>
    <p:cSldViewPr>
      <p:cViewPr>
        <p:scale>
          <a:sx n="125" d="100"/>
          <a:sy n="12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97A72-6899-2B4D-9F2B-6D89BC8F5D47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A04D2-D51B-DA49-85E3-3C27037A8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95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F421CB3-3558-4738-9359-2CB5A4A78DE6}" type="datetime1">
              <a:rPr lang="en-US"/>
              <a:pPr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8A381AA-ECB7-4FB4-B765-4CD486A28D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936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1) Basic </a:t>
            </a:r>
            <a:r>
              <a:rPr lang="en-US" sz="2000" dirty="0" err="1" smtClean="0"/>
              <a:t>variational</a:t>
            </a:r>
            <a:r>
              <a:rPr lang="en-US" sz="2000" dirty="0" smtClean="0"/>
              <a:t> data assimilation concept</a:t>
            </a:r>
          </a:p>
          <a:p>
            <a:pPr lvl="1"/>
            <a:r>
              <a:rPr lang="en-US" sz="2000" dirty="0" smtClean="0"/>
              <a:t>What is data assimilation for NWP and history</a:t>
            </a:r>
          </a:p>
          <a:p>
            <a:pPr lvl="1"/>
            <a:r>
              <a:rPr lang="en-US" sz="2000" dirty="0" err="1" smtClean="0"/>
              <a:t>Variational</a:t>
            </a:r>
            <a:r>
              <a:rPr lang="en-US" sz="2000" dirty="0" smtClean="0"/>
              <a:t> method (cost function). Background, observation, BE (variance, impact scale, balance), observation error, observation operator, optimal, iteration. Important concept to understand other DA talks (10 minutes)</a:t>
            </a:r>
          </a:p>
          <a:p>
            <a:pPr lvl="1"/>
            <a:r>
              <a:rPr lang="en-US" sz="2000" dirty="0" smtClean="0"/>
              <a:t>Other methods</a:t>
            </a:r>
          </a:p>
          <a:p>
            <a:r>
              <a:rPr lang="en-US" sz="2000" dirty="0" smtClean="0"/>
              <a:t> 2) GSI history and current status (john’s talk: 8)</a:t>
            </a:r>
          </a:p>
          <a:p>
            <a:r>
              <a:rPr lang="en-US" sz="2000" dirty="0" smtClean="0"/>
              <a:t>3) Introduction to  community GSI and available resources to learn GSI (AMS talk 5 minute)</a:t>
            </a:r>
          </a:p>
          <a:p>
            <a:r>
              <a:rPr lang="en-US" sz="2000" smtClean="0"/>
              <a:t>4) General </a:t>
            </a:r>
            <a:r>
              <a:rPr lang="en-US" sz="2000" dirty="0" smtClean="0"/>
              <a:t>introduction to the GSI lectures in this HWRF tutorial (2 minutes).</a:t>
            </a:r>
            <a:endParaRPr lang="en-US" sz="200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81AA-ECB7-4FB4-B765-4CD486A28DF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chemeClr val="tx2"/>
                </a:solidFill>
                <a:latin typeface="Arial"/>
                <a:cs typeface="Arial"/>
              </a:rPr>
              <a:t>“Data assimilatio</a:t>
            </a:r>
            <a:r>
              <a:rPr lang="en-US" sz="1200" b="1" dirty="0" smtClean="0">
                <a:solidFill>
                  <a:srgbClr val="1F497D"/>
                </a:solidFill>
                <a:latin typeface="Arial"/>
                <a:cs typeface="Arial"/>
              </a:rPr>
              <a:t>n</a:t>
            </a:r>
            <a:r>
              <a:rPr lang="en-US" sz="1200" dirty="0" smtClean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latin typeface="Arial"/>
                <a:cs typeface="Arial"/>
              </a:rPr>
              <a:t>is an analysis technique in which the observed information is accumulated into the model state by taking advantage of consistency constraints with laws of time evolution and physical properties”-F. </a:t>
            </a:r>
            <a:r>
              <a:rPr lang="en-US" sz="1200" dirty="0" err="1" smtClean="0">
                <a:latin typeface="Arial"/>
                <a:cs typeface="Arial"/>
              </a:rPr>
              <a:t>Bouttier</a:t>
            </a:r>
            <a:r>
              <a:rPr lang="en-US" sz="1200" dirty="0" smtClean="0">
                <a:latin typeface="Arial"/>
                <a:cs typeface="Arial"/>
              </a:rPr>
              <a:t> and P. Courtier, ECWMF Data Assimilation Training, 1999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81AA-ECB7-4FB4-B765-4CD486A28D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1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082B3-2A00-B441-AED3-FF2AACD3F3E7}" type="slidenum">
              <a:rPr lang="en-US"/>
              <a:pPr/>
              <a:t>15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copy figures from KJ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directory (bluefire)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First guess surface pressure (white contours) and </a:t>
            </a:r>
            <a:r>
              <a:rPr lang="en-US" sz="1000" kern="0" dirty="0" err="1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precipitable</a:t>
            </a:r>
            <a:r>
              <a:rPr lang="en-US" sz="1000" kern="0" dirty="0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 water increment (A-G, red contours) after assimilating a single surface pressure observation (yellow dot) using </a:t>
            </a:r>
            <a:r>
              <a:rPr lang="en-US" sz="1000" b="1" kern="0" dirty="0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000" kern="0" baseline="-25000" dirty="0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e</a:t>
            </a:r>
            <a:r>
              <a:rPr lang="en-US" sz="1000" kern="0" dirty="0" smtClean="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rPr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81AA-ECB7-4FB4-B765-4CD486A28DF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6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81AA-ECB7-4FB4-B765-4CD486A28DF6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F3F868-1774-48A0-9FBD-EEB0EF9E0B0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388CB-DF22-4A16-B1C2-9631110FD4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B58BB-5CE7-438D-9B46-EC6850CF8F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200" y="1676400"/>
            <a:ext cx="8229600" cy="4343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4"/>
          </p:nvPr>
        </p:nvSpPr>
        <p:spPr>
          <a:xfrm>
            <a:off x="457200" y="64579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4579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45795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CFC738B-BF2C-7548-98F5-7778DD0808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2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EB4970-0D7F-3E4B-BF89-9A2B1D4AF2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25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817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F0479A7-BB94-2743-B574-0736359184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0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3A900-06D6-44D9-9A9D-CD9CCF065B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266F9E07-47F1-4F24-954A-0FC0BB69E4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7CD0E-39AC-422C-8644-817C7FD4EB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87C109-DBFB-404E-A54C-0230FEA418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9DE2D2-3E29-4BDE-B2C1-9860D92845C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0B554C-8512-4FB6-885F-542A2AC355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E14BD4-6898-4433-A96B-531522178D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2B8CA714-C969-4B01-9E5B-643CB33109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254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229600" y="61722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 pitchFamily="34" charset="0"/>
              </a:defRPr>
            </a:lvl1pPr>
          </a:lstStyle>
          <a:p>
            <a:fld id="{C23F5628-653F-4551-8E99-C5D0D0AF59A3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1032" name="Picture 9" descr="dtc_wordmark_pms203.jp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457200" y="1018180"/>
            <a:ext cx="8229600" cy="158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14400" y="6356350"/>
            <a:ext cx="693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Arial"/>
          <a:ea typeface="ＭＳ Ｐゴシック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B2C1DB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9BBB59"/>
        </a:buClr>
        <a:buChar char="o"/>
        <a:defRPr sz="20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7.emf"/><Relationship Id="rId5" Type="http://schemas.openxmlformats.org/officeDocument/2006/relationships/image" Target="../media/image11.png"/><Relationship Id="rId6" Type="http://schemas.openxmlformats.org/officeDocument/2006/relationships/image" Target="../media/image12.gi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gsi_help@ucar.edu" TargetMode="External"/><Relationship Id="rId4" Type="http://schemas.openxmlformats.org/officeDocument/2006/relationships/hyperlink" Target="mailto:wrfhelp@ucar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tcenter.org/com-GSI/users/index.php" TargetMode="Externa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gi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733800"/>
            <a:ext cx="6705600" cy="2133600"/>
          </a:xfrm>
        </p:spPr>
        <p:txBody>
          <a:bodyPr/>
          <a:lstStyle/>
          <a:p>
            <a:r>
              <a:rPr lang="en-US" sz="2400" b="1" dirty="0" smtClean="0">
                <a:latin typeface="Arial"/>
                <a:cs typeface="Arial"/>
              </a:rPr>
              <a:t>Hui Shao</a:t>
            </a:r>
          </a:p>
          <a:p>
            <a:r>
              <a:rPr lang="en-US" sz="2000" dirty="0" smtClean="0">
                <a:latin typeface="Arial"/>
                <a:cs typeface="Arial"/>
              </a:rPr>
              <a:t>Developmental  </a:t>
            </a:r>
            <a:r>
              <a:rPr lang="en-US" sz="2000" dirty="0" err="1" smtClean="0">
                <a:latin typeface="Arial"/>
                <a:cs typeface="Arial"/>
              </a:rPr>
              <a:t>Testbed</a:t>
            </a:r>
            <a:r>
              <a:rPr lang="en-US" sz="2000" dirty="0" smtClean="0">
                <a:latin typeface="Arial"/>
                <a:cs typeface="Arial"/>
              </a:rPr>
              <a:t> Center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443645"/>
            <a:ext cx="9067800" cy="1528155"/>
          </a:xfrm>
        </p:spPr>
        <p:txBody>
          <a:bodyPr/>
          <a:lstStyle/>
          <a:p>
            <a:r>
              <a:rPr lang="en-US" sz="2800" b="1" dirty="0" smtClean="0"/>
              <a:t>Introduction to Data Assimilation &amp; </a:t>
            </a:r>
            <a:br>
              <a:rPr lang="en-US" sz="2800" b="1" dirty="0" smtClean="0"/>
            </a:br>
            <a:r>
              <a:rPr lang="en-US" sz="2800" b="1" dirty="0" err="1" smtClean="0"/>
              <a:t>Gridpoint</a:t>
            </a:r>
            <a:r>
              <a:rPr lang="en-US" sz="2800" b="1" dirty="0" smtClean="0"/>
              <a:t> Statistical Interpolation System (GSI)</a:t>
            </a:r>
            <a:endParaRPr lang="en-US" sz="2800" dirty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05201" y="454223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2016 Hurricane WRF Tutorial, Jan 25-27, 2014, College Park, MD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710882"/>
          </a:xfrm>
        </p:spPr>
        <p:txBody>
          <a:bodyPr>
            <a:noAutofit/>
          </a:bodyPr>
          <a:lstStyle/>
          <a:p>
            <a:r>
              <a:rPr lang="en-US" sz="2800" dirty="0"/>
              <a:t>Example: One-point </a:t>
            </a:r>
            <a:r>
              <a:rPr lang="en-US" sz="2800" dirty="0" smtClean="0"/>
              <a:t>Observation (cont.)</a:t>
            </a:r>
            <a:endParaRPr lang="en-US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81000" y="2133607"/>
            <a:ext cx="7772400" cy="4267193"/>
            <a:chOff x="381000" y="2133607"/>
            <a:chExt cx="7772400" cy="4267193"/>
          </a:xfrm>
        </p:grpSpPr>
        <p:sp>
          <p:nvSpPr>
            <p:cNvPr id="43" name="Rectangle 42"/>
            <p:cNvSpPr/>
            <p:nvPr/>
          </p:nvSpPr>
          <p:spPr>
            <a:xfrm>
              <a:off x="381000" y="5105400"/>
              <a:ext cx="7467600" cy="1295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85800" y="2133607"/>
              <a:ext cx="7467600" cy="1544594"/>
              <a:chOff x="533400" y="4408703"/>
              <a:chExt cx="7467600" cy="661982"/>
            </a:xfrm>
            <a:solidFill>
              <a:schemeClr val="bg1"/>
            </a:solidFill>
          </p:grpSpPr>
          <p:sp>
            <p:nvSpPr>
              <p:cNvPr id="11" name="TextBox 10"/>
              <p:cNvSpPr txBox="1"/>
              <p:nvPr/>
            </p:nvSpPr>
            <p:spPr>
              <a:xfrm>
                <a:off x="685800" y="4604648"/>
                <a:ext cx="4724400" cy="158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pc="300" dirty="0" smtClean="0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-1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a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-T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)-σ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R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-1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o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-T</a:t>
                </a:r>
                <a:r>
                  <a:rPr lang="en-US" spc="300" baseline="-25000" dirty="0">
                    <a:latin typeface="Times New Roman"/>
                    <a:cs typeface="Times New Roman"/>
                  </a:rPr>
                  <a:t>a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)=0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5800" y="4833253"/>
                <a:ext cx="5943600" cy="2374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pc="300" dirty="0" smtClean="0">
                    <a:latin typeface="Times New Roman"/>
                    <a:cs typeface="Times New Roman"/>
                  </a:rPr>
                  <a:t>T</a:t>
                </a:r>
                <a:r>
                  <a:rPr lang="en-US" spc="300" baseline="-25000" dirty="0">
                    <a:latin typeface="Times New Roman"/>
                    <a:cs typeface="Times New Roman"/>
                  </a:rPr>
                  <a:t>a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=</a:t>
                </a:r>
                <a:r>
                  <a:rPr lang="en-US" spc="300" dirty="0" err="1" smtClean="0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err="1" smtClean="0">
                    <a:latin typeface="Times New Roman"/>
                    <a:cs typeface="Times New Roman"/>
                  </a:rPr>
                  <a:t>T</a:t>
                </a:r>
                <a:r>
                  <a:rPr lang="en-US" spc="300" baseline="-25000" dirty="0" err="1" smtClean="0">
                    <a:latin typeface="Times New Roman"/>
                    <a:cs typeface="Times New Roman"/>
                  </a:rPr>
                  <a:t>o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</a:t>
                </a:r>
                <a:r>
                  <a:rPr lang="en-US" spc="300" dirty="0" err="1" smtClean="0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err="1" smtClean="0">
                    <a:latin typeface="Times New Roman"/>
                    <a:cs typeface="Times New Roman"/>
                  </a:rPr>
                  <a:t>+</a:t>
                </a:r>
                <a:r>
                  <a:rPr lang="en-US" spc="300" dirty="0" err="1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>
                    <a:latin typeface="Times New Roman"/>
                    <a:cs typeface="Times New Roman"/>
                  </a:rPr>
                  <a:t>R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)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-1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+σ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R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</a:t>
                </a:r>
                <a:r>
                  <a:rPr lang="en-US" spc="300" dirty="0" err="1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>
                    <a:latin typeface="Times New Roman"/>
                    <a:cs typeface="Times New Roman"/>
                  </a:rPr>
                  <a:t>B</a:t>
                </a:r>
                <a:r>
                  <a:rPr lang="en-US" spc="300" dirty="0" err="1">
                    <a:latin typeface="Times New Roman"/>
                    <a:cs typeface="Times New Roman"/>
                  </a:rPr>
                  <a:t>+σ</a:t>
                </a:r>
                <a:r>
                  <a:rPr lang="en-US" spc="300" baseline="-25000" dirty="0" err="1">
                    <a:latin typeface="Times New Roman"/>
                    <a:cs typeface="Times New Roman"/>
                  </a:rPr>
                  <a:t>R</a:t>
                </a:r>
                <a:r>
                  <a:rPr lang="en-US" spc="300" dirty="0">
                    <a:latin typeface="Times New Roman"/>
                    <a:cs typeface="Times New Roman"/>
                  </a:rPr>
                  <a:t>)</a:t>
                </a:r>
                <a:r>
                  <a:rPr lang="en-US" spc="300" baseline="30000" dirty="0">
                    <a:latin typeface="Times New Roman"/>
                    <a:cs typeface="Times New Roman"/>
                  </a:rPr>
                  <a:t>-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=30.4F</a:t>
                </a:r>
                <a:endParaRPr lang="en-US" spc="300" dirty="0">
                  <a:latin typeface="Times New Roman"/>
                  <a:cs typeface="Times New Roman"/>
                </a:endParaRPr>
              </a:p>
              <a:p>
                <a:endParaRPr lang="en-US" spc="300" baseline="30000" dirty="0" smtClean="0">
                  <a:latin typeface="Times New Roman"/>
                  <a:cs typeface="Times New Roman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33400" y="4408703"/>
                <a:ext cx="7467600" cy="158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1F497D"/>
                    </a:solidFill>
                  </a:rPr>
                  <a:t>Scalar example: What is the temperature analysis (</a:t>
                </a:r>
                <a:r>
                  <a:rPr lang="en-US" b="1" dirty="0" err="1" smtClean="0">
                    <a:solidFill>
                      <a:srgbClr val="1F497D"/>
                    </a:solidFill>
                  </a:rPr>
                  <a:t>x</a:t>
                </a:r>
                <a:r>
                  <a:rPr lang="en-US" baseline="-25000" dirty="0" err="1" smtClean="0">
                    <a:solidFill>
                      <a:srgbClr val="1F497D"/>
                    </a:solidFill>
                  </a:rPr>
                  <a:t>a</a:t>
                </a:r>
                <a:r>
                  <a:rPr lang="en-US" dirty="0" smtClean="0">
                    <a:solidFill>
                      <a:srgbClr val="1F497D"/>
                    </a:solidFill>
                  </a:rPr>
                  <a:t>-&gt;T</a:t>
                </a:r>
                <a:r>
                  <a:rPr lang="en-US" spc="300" baseline="-25000" dirty="0">
                    <a:latin typeface="Times New Roman"/>
                    <a:cs typeface="Times New Roman"/>
                  </a:rPr>
                  <a:t>a</a:t>
                </a:r>
                <a:r>
                  <a:rPr lang="en-US" dirty="0" smtClean="0">
                    <a:solidFill>
                      <a:srgbClr val="1F497D"/>
                    </a:solidFill>
                  </a:rPr>
                  <a:t>)?</a:t>
                </a:r>
              </a:p>
            </p:txBody>
          </p:sp>
        </p:grpSp>
      </p:grpSp>
      <p:graphicFrame>
        <p:nvGraphicFramePr>
          <p:cNvPr id="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176165"/>
              </p:ext>
            </p:extLst>
          </p:nvPr>
        </p:nvGraphicFramePr>
        <p:xfrm>
          <a:off x="2438400" y="1295400"/>
          <a:ext cx="4343399" cy="53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Equation" r:id="rId3" imgW="2387600" imgH="292100" progId="Equation.3">
                  <p:embed/>
                </p:oleObj>
              </mc:Choice>
              <mc:Fallback>
                <p:oleObj name="Equation" r:id="rId3" imgW="2387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95400"/>
                        <a:ext cx="4343399" cy="53247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ight Arrow 64"/>
          <p:cNvSpPr/>
          <p:nvPr/>
        </p:nvSpPr>
        <p:spPr>
          <a:xfrm>
            <a:off x="4419600" y="2590800"/>
            <a:ext cx="533400" cy="38100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1783615" y="4267200"/>
            <a:ext cx="5379185" cy="2209800"/>
            <a:chOff x="1783615" y="4267200"/>
            <a:chExt cx="5379185" cy="2209800"/>
          </a:xfrm>
        </p:grpSpPr>
        <p:grpSp>
          <p:nvGrpSpPr>
            <p:cNvPr id="64" name="Group 63"/>
            <p:cNvGrpSpPr/>
            <p:nvPr/>
          </p:nvGrpSpPr>
          <p:grpSpPr>
            <a:xfrm>
              <a:off x="1783615" y="4267200"/>
              <a:ext cx="5379185" cy="2209800"/>
              <a:chOff x="1783615" y="4267200"/>
              <a:chExt cx="5379185" cy="2209800"/>
            </a:xfrm>
          </p:grpSpPr>
          <p:pic>
            <p:nvPicPr>
              <p:cNvPr id="50" name="Picture 49" descr="skd188803sdc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0" y="4419600"/>
                <a:ext cx="1295400" cy="1070606"/>
              </a:xfrm>
              <a:prstGeom prst="rect">
                <a:avLst/>
              </a:prstGeom>
              <a:noFill/>
            </p:spPr>
          </p:pic>
          <p:cxnSp>
            <p:nvCxnSpPr>
              <p:cNvPr id="51" name="Straight Connector 50"/>
              <p:cNvCxnSpPr/>
              <p:nvPr/>
            </p:nvCxnSpPr>
            <p:spPr>
              <a:xfrm>
                <a:off x="2654300" y="5694402"/>
                <a:ext cx="3441700" cy="20598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2667000" y="5562600"/>
                <a:ext cx="0" cy="260350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Cloud 52"/>
              <p:cNvSpPr/>
              <p:nvPr/>
            </p:nvSpPr>
            <p:spPr>
              <a:xfrm>
                <a:off x="3505200" y="4267200"/>
                <a:ext cx="1600200" cy="931902"/>
              </a:xfrm>
              <a:prstGeom prst="cloud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r>
                  <a:rPr lang="en-US" sz="1600" baseline="-250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=30.4F</a:t>
                </a:r>
                <a:endParaRPr lang="en-US" sz="16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H="1">
                <a:off x="3352800" y="5091152"/>
                <a:ext cx="774700" cy="471448"/>
              </a:xfrm>
              <a:prstGeom prst="straightConnector1">
                <a:avLst/>
              </a:prstGeom>
              <a:no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/>
              <p:cNvSpPr/>
              <p:nvPr/>
            </p:nvSpPr>
            <p:spPr>
              <a:xfrm>
                <a:off x="6127015" y="5525869"/>
                <a:ext cx="1035785" cy="64633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T</a:t>
                </a:r>
                <a:r>
                  <a:rPr lang="en-US" baseline="-25000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=32F</a:t>
                </a:r>
              </a:p>
              <a:p>
                <a:pPr algn="ctr"/>
                <a:r>
                  <a:rPr lang="en-US" spc="300" dirty="0" err="1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=0.8F</a:t>
                </a:r>
                <a:endParaRPr lang="en-US" dirty="0"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58" name="Picture 57" descr="thermometer.gif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4495800"/>
                <a:ext cx="1287780" cy="990600"/>
              </a:xfrm>
              <a:prstGeom prst="rect">
                <a:avLst/>
              </a:prstGeom>
              <a:noFill/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1783615" y="5553670"/>
                <a:ext cx="10357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/>
                    <a:cs typeface="Times New Roman"/>
                  </a:rPr>
                  <a:t>T</a:t>
                </a:r>
                <a:r>
                  <a:rPr lang="en-US" baseline="-25000" dirty="0" smtClean="0">
                    <a:latin typeface="Times New Roman"/>
                    <a:cs typeface="Times New Roman"/>
                  </a:rPr>
                  <a:t>o</a:t>
                </a:r>
                <a:r>
                  <a:rPr lang="en-US" dirty="0" smtClean="0">
                    <a:latin typeface="Times New Roman"/>
                    <a:cs typeface="Times New Roman"/>
                  </a:rPr>
                  <a:t>=30F</a:t>
                </a:r>
              </a:p>
              <a:p>
                <a:r>
                  <a:rPr lang="en-US" spc="300" dirty="0" err="1" smtClean="0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latin typeface="Times New Roman"/>
                    <a:cs typeface="Times New Roman"/>
                  </a:rPr>
                  <a:t>R</a:t>
                </a:r>
                <a:r>
                  <a:rPr lang="en-US" dirty="0" smtClean="0">
                    <a:latin typeface="Times New Roman"/>
                    <a:cs typeface="Times New Roman"/>
                  </a:rPr>
                  <a:t>=0.2F</a:t>
                </a:r>
              </a:p>
              <a:p>
                <a:endParaRPr lang="en-US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 flipV="1">
                <a:off x="3352800" y="5562600"/>
                <a:ext cx="0" cy="260350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038600" y="5562600"/>
                <a:ext cx="0" cy="260350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4724400" y="5562600"/>
                <a:ext cx="0" cy="260350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5410200" y="5562600"/>
                <a:ext cx="0" cy="260350"/>
              </a:xfrm>
              <a:prstGeom prst="line">
                <a:avLst/>
              </a:prstGeom>
              <a:no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 flipV="1">
              <a:off x="6096000" y="5562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1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924560"/>
          </a:xfrm>
        </p:spPr>
        <p:txBody>
          <a:bodyPr>
            <a:normAutofit/>
          </a:bodyPr>
          <a:lstStyle/>
          <a:p>
            <a:r>
              <a:rPr lang="en-US" dirty="0" smtClean="0"/>
              <a:t>Hypotheses Assumed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760"/>
            <a:ext cx="8229600" cy="5394959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1F497D"/>
                </a:solidFill>
                <a:latin typeface="Arial"/>
                <a:cs typeface="Arial"/>
              </a:rPr>
              <a:t>Linearized </a:t>
            </a:r>
            <a:r>
              <a:rPr lang="en-US" b="1" dirty="0">
                <a:solidFill>
                  <a:srgbClr val="1F497D"/>
                </a:solidFill>
                <a:latin typeface="Arial"/>
                <a:cs typeface="Arial"/>
              </a:rPr>
              <a:t>observation operator</a:t>
            </a:r>
            <a:r>
              <a:rPr lang="en-US" dirty="0">
                <a:latin typeface="Arial"/>
                <a:cs typeface="Arial"/>
              </a:rPr>
              <a:t>: the variations of the observation operator in the vicinity of the background state are linear: </a:t>
            </a:r>
            <a:endParaRPr lang="en-US" dirty="0" smtClean="0">
              <a:latin typeface="Arial"/>
              <a:cs typeface="Arial"/>
            </a:endParaRPr>
          </a:p>
          <a:p>
            <a:pPr lvl="1"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any </a:t>
            </a:r>
            <a:r>
              <a:rPr lang="en-US" b="1" dirty="0">
                <a:latin typeface="Arial"/>
                <a:cs typeface="Arial"/>
              </a:rPr>
              <a:t>x </a:t>
            </a:r>
            <a:r>
              <a:rPr lang="en-US" dirty="0">
                <a:latin typeface="Arial"/>
                <a:cs typeface="Arial"/>
              </a:rPr>
              <a:t>close enough to 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b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: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latin typeface="Arial"/>
                <a:cs typeface="Arial"/>
              </a:rPr>
              <a:t>	H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) –H(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b</a:t>
            </a:r>
            <a:r>
              <a:rPr lang="en-US" dirty="0">
                <a:latin typeface="Arial"/>
                <a:cs typeface="Arial"/>
              </a:rPr>
              <a:t>) = H(</a:t>
            </a:r>
            <a:r>
              <a:rPr lang="en-US" b="1" dirty="0">
                <a:latin typeface="Arial"/>
                <a:cs typeface="Arial"/>
              </a:rPr>
              <a:t>x </a:t>
            </a:r>
            <a:r>
              <a:rPr lang="en-US" dirty="0">
                <a:latin typeface="Arial"/>
                <a:cs typeface="Arial"/>
              </a:rPr>
              <a:t>– 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), where </a:t>
            </a:r>
            <a:r>
              <a:rPr lang="en-US" dirty="0">
                <a:latin typeface="Arial"/>
                <a:cs typeface="Arial"/>
              </a:rPr>
              <a:t>H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is a linear </a:t>
            </a:r>
            <a:r>
              <a:rPr lang="en-US" dirty="0" smtClean="0">
                <a:latin typeface="Arial"/>
                <a:cs typeface="Arial"/>
              </a:rPr>
              <a:t>operator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1F497D"/>
                </a:solidFill>
                <a:latin typeface="Arial"/>
                <a:cs typeface="Arial"/>
              </a:rPr>
              <a:t>Non</a:t>
            </a:r>
            <a:r>
              <a:rPr lang="en-US" b="1" dirty="0">
                <a:solidFill>
                  <a:srgbClr val="1F497D"/>
                </a:solidFill>
                <a:latin typeface="Arial"/>
                <a:cs typeface="Arial"/>
              </a:rPr>
              <a:t>-trivial errors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en-US" dirty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B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b="1" dirty="0">
                <a:latin typeface="Arial"/>
                <a:cs typeface="Arial"/>
              </a:rPr>
              <a:t>R </a:t>
            </a:r>
            <a:r>
              <a:rPr lang="en-US" dirty="0">
                <a:latin typeface="Arial"/>
                <a:cs typeface="Arial"/>
              </a:rPr>
              <a:t>are positive definite </a:t>
            </a:r>
            <a:r>
              <a:rPr lang="en-US" dirty="0" smtClean="0">
                <a:latin typeface="Arial"/>
                <a:cs typeface="Arial"/>
              </a:rPr>
              <a:t>matrices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Unbiased 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errors</a:t>
            </a:r>
            <a:r>
              <a:rPr lang="en-US" dirty="0">
                <a:latin typeface="Arial"/>
                <a:cs typeface="Arial"/>
              </a:rPr>
              <a:t>: the expectation of the background and observation errors is </a:t>
            </a:r>
            <a:r>
              <a:rPr lang="en-US" dirty="0" smtClean="0">
                <a:latin typeface="Arial"/>
                <a:cs typeface="Arial"/>
              </a:rPr>
              <a:t>zero, </a:t>
            </a:r>
            <a:r>
              <a:rPr lang="en-US" dirty="0">
                <a:latin typeface="Arial"/>
                <a:cs typeface="Arial"/>
              </a:rPr>
              <a:t>i.e</a:t>
            </a:r>
            <a:r>
              <a:rPr lang="en-US" dirty="0" smtClean="0">
                <a:latin typeface="Arial"/>
                <a:cs typeface="Arial"/>
              </a:rPr>
              <a:t>.,  &lt; </a:t>
            </a:r>
            <a:r>
              <a:rPr lang="en-US" b="1" dirty="0" err="1" smtClean="0">
                <a:latin typeface="Arial"/>
                <a:cs typeface="Arial"/>
              </a:rPr>
              <a:t>x</a:t>
            </a:r>
            <a:r>
              <a:rPr lang="en-US" baseline="-25000" dirty="0" err="1" smtClean="0">
                <a:latin typeface="Arial"/>
                <a:cs typeface="Arial"/>
              </a:rPr>
              <a:t>b</a:t>
            </a:r>
            <a:r>
              <a:rPr lang="en-US" dirty="0" err="1">
                <a:latin typeface="Arial"/>
                <a:cs typeface="Arial"/>
              </a:rPr>
              <a:t>-</a:t>
            </a:r>
            <a:r>
              <a:rPr lang="en-US" b="1" dirty="0" err="1" smtClean="0">
                <a:latin typeface="Arial"/>
                <a:cs typeface="Arial"/>
              </a:rPr>
              <a:t>x</a:t>
            </a:r>
            <a:r>
              <a:rPr lang="en-US" baseline="-25000" dirty="0" err="1" smtClean="0">
                <a:latin typeface="Arial"/>
                <a:cs typeface="Arial"/>
              </a:rPr>
              <a:t>t</a:t>
            </a:r>
            <a:r>
              <a:rPr lang="en-US" baseline="-25000" dirty="0" smtClean="0">
                <a:latin typeface="Arial"/>
                <a:cs typeface="Arial"/>
              </a:rPr>
              <a:t>  </a:t>
            </a:r>
            <a:r>
              <a:rPr lang="en-US" dirty="0" smtClean="0">
                <a:latin typeface="Arial"/>
                <a:cs typeface="Arial"/>
              </a:rPr>
              <a:t>&gt;= &lt; </a:t>
            </a:r>
            <a:r>
              <a:rPr lang="en-US" b="1" dirty="0" smtClean="0">
                <a:latin typeface="Arial"/>
                <a:cs typeface="Arial"/>
              </a:rPr>
              <a:t>y</a:t>
            </a:r>
            <a:r>
              <a:rPr lang="en-US" dirty="0">
                <a:latin typeface="Arial"/>
                <a:cs typeface="Arial"/>
              </a:rPr>
              <a:t>-H(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t</a:t>
            </a:r>
            <a:r>
              <a:rPr lang="en-US" dirty="0" smtClean="0">
                <a:latin typeface="Arial"/>
                <a:cs typeface="Arial"/>
              </a:rPr>
              <a:t>) &gt; = 0</a:t>
            </a:r>
            <a:endParaRPr lang="en-US" dirty="0">
              <a:latin typeface="Arial"/>
              <a:cs typeface="Arial"/>
            </a:endParaRP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1F497D"/>
                </a:solidFill>
                <a:latin typeface="Arial"/>
                <a:cs typeface="Arial"/>
              </a:rPr>
              <a:t>Uncorrelated </a:t>
            </a:r>
            <a:r>
              <a:rPr lang="en-US" b="1" dirty="0">
                <a:solidFill>
                  <a:srgbClr val="1F497D"/>
                </a:solidFill>
                <a:latin typeface="Arial"/>
                <a:cs typeface="Arial"/>
              </a:rPr>
              <a:t>errors</a:t>
            </a:r>
            <a:r>
              <a:rPr lang="en-US" dirty="0">
                <a:latin typeface="Arial"/>
                <a:cs typeface="Arial"/>
              </a:rPr>
              <a:t>: observation and background errors are mutually uncorrelated i.e. </a:t>
            </a:r>
            <a:r>
              <a:rPr lang="en-US" dirty="0" smtClean="0">
                <a:latin typeface="Arial"/>
                <a:cs typeface="Arial"/>
              </a:rPr>
              <a:t>&lt; (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b</a:t>
            </a:r>
            <a:r>
              <a:rPr lang="en-US" dirty="0" err="1">
                <a:latin typeface="Arial"/>
                <a:cs typeface="Arial"/>
              </a:rPr>
              <a:t>-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)(</a:t>
            </a:r>
            <a:r>
              <a:rPr lang="en-US" b="1" dirty="0">
                <a:latin typeface="Arial"/>
                <a:cs typeface="Arial"/>
              </a:rPr>
              <a:t>y</a:t>
            </a:r>
            <a:r>
              <a:rPr lang="en-US" dirty="0" smtClean="0">
                <a:latin typeface="Arial"/>
                <a:cs typeface="Arial"/>
              </a:rPr>
              <a:t>-H[</a:t>
            </a:r>
            <a:r>
              <a:rPr lang="en-US" b="1" dirty="0" err="1" smtClean="0">
                <a:latin typeface="Arial"/>
                <a:cs typeface="Arial"/>
              </a:rPr>
              <a:t>x</a:t>
            </a:r>
            <a:r>
              <a:rPr lang="en-US" baseline="-25000" dirty="0" err="1" smtClean="0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])</a:t>
            </a:r>
            <a:r>
              <a:rPr lang="en-US" baseline="30000" dirty="0" smtClean="0">
                <a:latin typeface="Arial"/>
                <a:cs typeface="Arial"/>
              </a:rPr>
              <a:t>T  </a:t>
            </a:r>
            <a:r>
              <a:rPr lang="en-US" dirty="0" smtClean="0">
                <a:latin typeface="Arial"/>
                <a:cs typeface="Arial"/>
              </a:rPr>
              <a:t>&gt;=</a:t>
            </a:r>
            <a:r>
              <a:rPr lang="en-US" dirty="0">
                <a:latin typeface="Arial"/>
                <a:cs typeface="Arial"/>
              </a:rPr>
              <a:t>0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1F497D"/>
                </a:solidFill>
                <a:latin typeface="Arial"/>
                <a:cs typeface="Arial"/>
              </a:rPr>
              <a:t>Linear </a:t>
            </a:r>
            <a:r>
              <a:rPr lang="en-US" b="1" dirty="0">
                <a:solidFill>
                  <a:srgbClr val="1F497D"/>
                </a:solidFill>
                <a:latin typeface="Arial"/>
                <a:cs typeface="Arial"/>
              </a:rPr>
              <a:t>analysis</a:t>
            </a:r>
            <a:r>
              <a:rPr lang="en-US" dirty="0">
                <a:latin typeface="Arial"/>
                <a:cs typeface="Arial"/>
              </a:rPr>
              <a:t>: we look for an analysis defined by corrections to the background which </a:t>
            </a:r>
            <a:r>
              <a:rPr lang="en-US" dirty="0" smtClean="0">
                <a:latin typeface="Arial"/>
                <a:cs typeface="Arial"/>
              </a:rPr>
              <a:t>depend linearly </a:t>
            </a:r>
            <a:r>
              <a:rPr lang="en-US" dirty="0">
                <a:latin typeface="Arial"/>
                <a:cs typeface="Arial"/>
              </a:rPr>
              <a:t>on background observation departures. 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1F497D"/>
                </a:solidFill>
                <a:latin typeface="Arial"/>
                <a:cs typeface="Arial"/>
              </a:rPr>
              <a:t>Optimal </a:t>
            </a:r>
            <a:r>
              <a:rPr lang="en-US" b="1" dirty="0">
                <a:solidFill>
                  <a:srgbClr val="1F497D"/>
                </a:solidFill>
                <a:latin typeface="Arial"/>
                <a:cs typeface="Arial"/>
              </a:rPr>
              <a:t>analysis</a:t>
            </a:r>
            <a:r>
              <a:rPr lang="en-US" dirty="0">
                <a:latin typeface="Arial"/>
                <a:cs typeface="Arial"/>
              </a:rPr>
              <a:t>: we look for an analysis state which is as close as possible to the true state in an </a:t>
            </a:r>
            <a:r>
              <a:rPr lang="en-US" dirty="0" err="1">
                <a:latin typeface="Arial"/>
                <a:cs typeface="Arial"/>
              </a:rPr>
              <a:t>r.m.s</a:t>
            </a:r>
            <a:r>
              <a:rPr lang="en-US" dirty="0">
                <a:latin typeface="Arial"/>
                <a:cs typeface="Arial"/>
              </a:rPr>
              <a:t>. sense </a:t>
            </a:r>
            <a:endParaRPr lang="en-US" dirty="0" smtClean="0">
              <a:latin typeface="Arial"/>
              <a:cs typeface="Arial"/>
            </a:endParaRPr>
          </a:p>
          <a:p>
            <a:pPr lvl="1"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i.e</a:t>
            </a:r>
            <a:r>
              <a:rPr lang="en-US" dirty="0">
                <a:latin typeface="Arial"/>
                <a:cs typeface="Arial"/>
              </a:rPr>
              <a:t>. it is a minimum variance </a:t>
            </a:r>
            <a:r>
              <a:rPr lang="en-US" dirty="0" smtClean="0">
                <a:latin typeface="Arial"/>
                <a:cs typeface="Arial"/>
              </a:rPr>
              <a:t>estimate</a:t>
            </a:r>
            <a:endParaRPr lang="en-US" dirty="0">
              <a:latin typeface="Arial"/>
              <a:cs typeface="Arial"/>
            </a:endParaRPr>
          </a:p>
          <a:p>
            <a:pPr lvl="1"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it </a:t>
            </a:r>
            <a:r>
              <a:rPr lang="en-US" dirty="0">
                <a:latin typeface="Arial"/>
                <a:cs typeface="Arial"/>
              </a:rPr>
              <a:t>is closest in an </a:t>
            </a:r>
            <a:r>
              <a:rPr lang="en-US" dirty="0" err="1">
                <a:latin typeface="Arial"/>
                <a:cs typeface="Arial"/>
              </a:rPr>
              <a:t>r.m.s</a:t>
            </a:r>
            <a:r>
              <a:rPr lang="en-US" dirty="0">
                <a:latin typeface="Arial"/>
                <a:cs typeface="Arial"/>
              </a:rPr>
              <a:t>. sense to the true state 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pPr lvl="1">
              <a:spcBef>
                <a:spcPts val="600"/>
              </a:spcBef>
            </a:pPr>
            <a:r>
              <a:rPr lang="en-US" dirty="0" smtClean="0">
                <a:latin typeface="Arial"/>
                <a:cs typeface="Arial"/>
              </a:rPr>
              <a:t>If </a:t>
            </a:r>
            <a:r>
              <a:rPr lang="en-US" dirty="0">
                <a:latin typeface="Arial"/>
                <a:cs typeface="Arial"/>
              </a:rPr>
              <a:t>the background and observation error </a:t>
            </a:r>
            <a:r>
              <a:rPr lang="en-US" dirty="0" err="1">
                <a:latin typeface="Arial"/>
                <a:cs typeface="Arial"/>
              </a:rPr>
              <a:t>pdfs</a:t>
            </a:r>
            <a:r>
              <a:rPr lang="en-US" dirty="0">
                <a:latin typeface="Arial"/>
                <a:cs typeface="Arial"/>
              </a:rPr>
              <a:t> are Gaussian, then </a:t>
            </a:r>
            <a:r>
              <a:rPr lang="en-US" b="1" dirty="0" err="1">
                <a:latin typeface="Arial"/>
                <a:cs typeface="Arial"/>
              </a:rPr>
              <a:t>x</a:t>
            </a:r>
            <a:r>
              <a:rPr lang="en-US" baseline="-25000" dirty="0" err="1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 is also </a:t>
            </a:r>
            <a:r>
              <a:rPr lang="en-US" dirty="0" smtClean="0">
                <a:latin typeface="Arial"/>
                <a:cs typeface="Arial"/>
              </a:rPr>
              <a:t>the maximum </a:t>
            </a:r>
            <a:r>
              <a:rPr lang="en-US" dirty="0">
                <a:latin typeface="Arial"/>
                <a:cs typeface="Arial"/>
              </a:rPr>
              <a:t>likelihood estimator of </a:t>
            </a:r>
            <a:r>
              <a:rPr lang="en-US" b="1" dirty="0" err="1" smtClean="0">
                <a:latin typeface="Arial"/>
                <a:cs typeface="Arial"/>
              </a:rPr>
              <a:t>x</a:t>
            </a:r>
            <a:r>
              <a:rPr lang="en-US" baseline="-25000" dirty="0" err="1" smtClean="0">
                <a:latin typeface="Arial"/>
                <a:cs typeface="Arial"/>
              </a:rPr>
              <a:t>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0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710882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Term (J</a:t>
            </a:r>
            <a:r>
              <a:rPr lang="en-US" baseline="-25000" dirty="0" smtClean="0"/>
              <a:t>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5105400" cy="3276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Observation operator: H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Most (traditional measurements)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3D interpolation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Some (non-traditional)</a:t>
            </a:r>
          </a:p>
          <a:p>
            <a:pPr lvl="2"/>
            <a:r>
              <a:rPr lang="en-US" sz="1600" dirty="0" smtClean="0">
                <a:latin typeface="Arial"/>
                <a:cs typeface="Arial"/>
              </a:rPr>
              <a:t>Complex function, e.g.,</a:t>
            </a:r>
          </a:p>
          <a:p>
            <a:pPr lvl="3"/>
            <a:r>
              <a:rPr lang="en-US" sz="1600" dirty="0" smtClean="0">
                <a:latin typeface="Arial"/>
                <a:cs typeface="Arial"/>
              </a:rPr>
              <a:t>Radiance= f(</a:t>
            </a:r>
            <a:r>
              <a:rPr lang="en-US" sz="1600" dirty="0" err="1" smtClean="0">
                <a:latin typeface="Arial"/>
                <a:cs typeface="Arial"/>
              </a:rPr>
              <a:t>t,q</a:t>
            </a:r>
            <a:r>
              <a:rPr lang="en-US" sz="1600" dirty="0" smtClean="0">
                <a:latin typeface="Arial"/>
                <a:cs typeface="Arial"/>
              </a:rPr>
              <a:t>), where f is a </a:t>
            </a:r>
            <a:r>
              <a:rPr lang="en-US" sz="1600" dirty="0" err="1" smtClean="0">
                <a:latin typeface="Arial"/>
                <a:cs typeface="Arial"/>
              </a:rPr>
              <a:t>radiative</a:t>
            </a:r>
            <a:r>
              <a:rPr lang="en-US" sz="1600" dirty="0" smtClean="0">
                <a:latin typeface="Arial"/>
                <a:cs typeface="Arial"/>
              </a:rPr>
              <a:t> transfer model</a:t>
            </a:r>
          </a:p>
          <a:p>
            <a:pPr lvl="3"/>
            <a:r>
              <a:rPr lang="en-US" sz="1600" dirty="0" smtClean="0">
                <a:latin typeface="Arial"/>
                <a:cs typeface="Arial"/>
              </a:rPr>
              <a:t>Radar Reflectivity = f(</a:t>
            </a:r>
            <a:r>
              <a:rPr lang="en-US" sz="1600" dirty="0" err="1" smtClean="0">
                <a:latin typeface="Arial"/>
                <a:cs typeface="Arial"/>
              </a:rPr>
              <a:t>q</a:t>
            </a:r>
            <a:r>
              <a:rPr lang="en-US" sz="1600" baseline="-25000" dirty="0" err="1" smtClean="0">
                <a:latin typeface="Arial"/>
                <a:cs typeface="Arial"/>
              </a:rPr>
              <a:t>r</a:t>
            </a:r>
            <a:r>
              <a:rPr lang="en-US" sz="1600" dirty="0" err="1" smtClean="0">
                <a:latin typeface="Arial"/>
                <a:cs typeface="Arial"/>
              </a:rPr>
              <a:t>,q</a:t>
            </a:r>
            <a:r>
              <a:rPr lang="en-US" sz="1600" baseline="-25000" dirty="0" err="1" smtClean="0">
                <a:latin typeface="Arial"/>
                <a:cs typeface="Arial"/>
              </a:rPr>
              <a:t>s</a:t>
            </a:r>
            <a:r>
              <a:rPr lang="en-US" sz="1600" dirty="0" err="1" smtClean="0">
                <a:latin typeface="Arial"/>
                <a:cs typeface="Arial"/>
              </a:rPr>
              <a:t>,q</a:t>
            </a:r>
            <a:r>
              <a:rPr lang="en-US" sz="1600" baseline="-25000" dirty="0" err="1" smtClean="0">
                <a:latin typeface="Arial"/>
                <a:cs typeface="Arial"/>
              </a:rPr>
              <a:t>h</a:t>
            </a:r>
            <a:r>
              <a:rPr lang="en-US" sz="1600" dirty="0" smtClean="0">
                <a:latin typeface="Arial"/>
                <a:cs typeface="Arial"/>
              </a:rPr>
              <a:t>)</a:t>
            </a:r>
          </a:p>
          <a:p>
            <a:r>
              <a:rPr lang="en-US" sz="2000" dirty="0" smtClean="0">
                <a:latin typeface="Arial"/>
                <a:cs typeface="Arial"/>
              </a:rPr>
              <a:t>Observation innovation: </a:t>
            </a:r>
            <a:r>
              <a:rPr lang="en-US" sz="2000" b="1" dirty="0" smtClean="0">
                <a:latin typeface="Arial"/>
                <a:cs typeface="Arial"/>
              </a:rPr>
              <a:t>y</a:t>
            </a:r>
            <a:r>
              <a:rPr lang="en-US" sz="2000" dirty="0" smtClean="0">
                <a:latin typeface="Arial"/>
                <a:cs typeface="Arial"/>
              </a:rPr>
              <a:t>-</a:t>
            </a:r>
            <a:r>
              <a:rPr lang="en-US" sz="2000" dirty="0" err="1" smtClean="0">
                <a:latin typeface="Arial"/>
                <a:cs typeface="Arial"/>
              </a:rPr>
              <a:t>H</a:t>
            </a:r>
            <a:r>
              <a:rPr lang="en-US" sz="2000" b="1" dirty="0" err="1" smtClean="0">
                <a:latin typeface="Arial"/>
                <a:cs typeface="Arial"/>
              </a:rPr>
              <a:t>x</a:t>
            </a:r>
            <a:endParaRPr lang="en-US" sz="2000" b="1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62600" y="2209800"/>
            <a:ext cx="3266071" cy="2933700"/>
            <a:chOff x="5522329" y="1828800"/>
            <a:chExt cx="3266071" cy="2933700"/>
          </a:xfrm>
        </p:grpSpPr>
        <p:sp>
          <p:nvSpPr>
            <p:cNvPr id="86" name="Rectangle 85"/>
            <p:cNvSpPr/>
            <p:nvPr/>
          </p:nvSpPr>
          <p:spPr>
            <a:xfrm>
              <a:off x="5522329" y="1828800"/>
              <a:ext cx="3266071" cy="29337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665779" y="2011680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665779" y="2753244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662029" y="3488660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662029" y="4227841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536469" y="1997504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536469" y="2739068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32719" y="3474484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32719" y="4213665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421319" y="1976682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7421319" y="2718246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417569" y="3453662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417569" y="4192843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8295759" y="1945449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8295759" y="2687013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8292009" y="3422429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292009" y="4161610"/>
              <a:ext cx="372100" cy="3619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i="1" dirty="0" smtClean="0">
                  <a:latin typeface="Times New Roman"/>
                  <a:cs typeface="Times New Roman"/>
                </a:rPr>
                <a:t>x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091680" y="3210560"/>
              <a:ext cx="233680" cy="24310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y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>
              <a:stCxn id="32" idx="5"/>
            </p:cNvCxnSpPr>
            <p:nvPr/>
          </p:nvCxnSpPr>
          <p:spPr>
            <a:xfrm>
              <a:off x="6854076" y="3048005"/>
              <a:ext cx="217284" cy="1625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1" idx="3"/>
            </p:cNvCxnSpPr>
            <p:nvPr/>
          </p:nvCxnSpPr>
          <p:spPr>
            <a:xfrm flipH="1">
              <a:off x="7325360" y="3027183"/>
              <a:ext cx="150452" cy="1833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33" idx="7"/>
            </p:cNvCxnSpPr>
            <p:nvPr/>
          </p:nvCxnSpPr>
          <p:spPr>
            <a:xfrm flipV="1">
              <a:off x="6850326" y="3422429"/>
              <a:ext cx="241354" cy="1050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2" idx="1"/>
            </p:cNvCxnSpPr>
            <p:nvPr/>
          </p:nvCxnSpPr>
          <p:spPr>
            <a:xfrm flipH="1" flipV="1">
              <a:off x="7345680" y="3422429"/>
              <a:ext cx="126382" cy="842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7923530" y="3795498"/>
              <a:ext cx="233680" cy="243102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i="1" dirty="0" smtClean="0">
                  <a:latin typeface="Times New Roman"/>
                  <a:cs typeface="Times New Roman"/>
                </a:rPr>
                <a:t>y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7743076" y="3759205"/>
              <a:ext cx="180454" cy="380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8157210" y="3738383"/>
              <a:ext cx="207602" cy="459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7739326" y="4006112"/>
              <a:ext cx="184204" cy="23257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 flipV="1">
              <a:off x="8157210" y="4006112"/>
              <a:ext cx="203852" cy="2117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714375" y="1136650"/>
            <a:ext cx="7673975" cy="844550"/>
            <a:chOff x="714375" y="1136650"/>
            <a:chExt cx="7673975" cy="844550"/>
          </a:xfrm>
        </p:grpSpPr>
        <p:graphicFrame>
          <p:nvGraphicFramePr>
            <p:cNvPr id="3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6149068"/>
                </p:ext>
              </p:extLst>
            </p:nvPr>
          </p:nvGraphicFramePr>
          <p:xfrm>
            <a:off x="714375" y="1136650"/>
            <a:ext cx="7673975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7" name="Equation" r:id="rId3" imgW="3581400" imgH="393700" progId="Equation.3">
                    <p:embed/>
                  </p:oleObj>
                </mc:Choice>
                <mc:Fallback>
                  <p:oleObj name="Equation" r:id="rId3" imgW="35814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75" y="1136650"/>
                          <a:ext cx="7673975" cy="844550"/>
                        </a:xfrm>
                        <a:prstGeom prst="rect">
                          <a:avLst/>
                        </a:prstGeom>
                        <a:solidFill>
                          <a:srgbClr val="DCE6F2"/>
                        </a:solidFill>
                        <a:ln>
                          <a:solidFill>
                            <a:srgbClr val="4F81BD"/>
                          </a:solidFill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Rectangle 35"/>
            <p:cNvSpPr/>
            <p:nvPr/>
          </p:nvSpPr>
          <p:spPr>
            <a:xfrm>
              <a:off x="4343400" y="1143000"/>
              <a:ext cx="3124200" cy="83820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Content Placeholder 2"/>
          <p:cNvSpPr txBox="1">
            <a:spLocks/>
          </p:cNvSpPr>
          <p:nvPr/>
        </p:nvSpPr>
        <p:spPr bwMode="auto">
          <a:xfrm>
            <a:off x="457200" y="5029200"/>
            <a:ext cx="7772400" cy="12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2C1DB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BBB5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BBB59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/>
                <a:cs typeface="Arial"/>
              </a:rPr>
              <a:t>Observation error covariance: </a:t>
            </a:r>
            <a:r>
              <a:rPr lang="en-US" sz="2000" b="1" dirty="0" smtClean="0">
                <a:latin typeface="Arial"/>
                <a:cs typeface="Arial"/>
              </a:rPr>
              <a:t>R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Instrument errors + representation errors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No correlation between two observations (Typically assumed to be diagonal)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8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1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5918"/>
            <a:ext cx="8229600" cy="710882"/>
          </a:xfrm>
        </p:spPr>
        <p:txBody>
          <a:bodyPr>
            <a:normAutofit/>
          </a:bodyPr>
          <a:lstStyle/>
          <a:p>
            <a:r>
              <a:rPr lang="en-US" dirty="0" smtClean="0"/>
              <a:t>Background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4343399" cy="421132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Analysis: </a:t>
            </a:r>
            <a:r>
              <a:rPr lang="en-US" sz="1800" b="1" dirty="0" smtClean="0">
                <a:latin typeface="Arial"/>
                <a:cs typeface="Arial"/>
              </a:rPr>
              <a:t>x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Start from  </a:t>
            </a:r>
            <a:r>
              <a:rPr lang="en-US" sz="1800" b="1" spc="300" dirty="0" err="1" smtClean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lang="en-US" sz="1800" i="1" spc="300" dirty="0" smtClean="0">
                <a:solidFill>
                  <a:srgbClr val="800000"/>
                </a:solidFill>
                <a:latin typeface="Arial"/>
                <a:cs typeface="Arial"/>
              </a:rPr>
              <a:t>=</a:t>
            </a:r>
            <a:r>
              <a:rPr lang="en-US" sz="1800" b="1" spc="300" dirty="0" err="1" smtClean="0">
                <a:solidFill>
                  <a:srgbClr val="800000"/>
                </a:solidFill>
                <a:latin typeface="Arial"/>
                <a:cs typeface="Arial"/>
              </a:rPr>
              <a:t>x</a:t>
            </a:r>
            <a:r>
              <a:rPr lang="en-US" sz="1800" i="1" spc="300" baseline="-25000" dirty="0" err="1" smtClean="0">
                <a:solidFill>
                  <a:srgbClr val="800000"/>
                </a:solidFill>
                <a:latin typeface="Arial"/>
                <a:cs typeface="Arial"/>
              </a:rPr>
              <a:t>b</a:t>
            </a:r>
            <a:endParaRPr lang="en-US" sz="1800" dirty="0" smtClean="0">
              <a:latin typeface="Arial"/>
              <a:cs typeface="Arial"/>
            </a:endParaRPr>
          </a:p>
          <a:p>
            <a:r>
              <a:rPr lang="en-US" sz="1800" dirty="0" smtClean="0">
                <a:latin typeface="Arial"/>
                <a:cs typeface="Arial"/>
              </a:rPr>
              <a:t>Analysis increment: </a:t>
            </a:r>
            <a:r>
              <a:rPr lang="en-US" sz="1800" b="1" dirty="0" smtClean="0">
                <a:latin typeface="Arial"/>
                <a:cs typeface="Arial"/>
              </a:rPr>
              <a:t>x</a:t>
            </a:r>
            <a:r>
              <a:rPr lang="en-US" sz="1800" dirty="0" smtClean="0">
                <a:latin typeface="Arial"/>
                <a:cs typeface="Arial"/>
              </a:rPr>
              <a:t>-</a:t>
            </a:r>
            <a:r>
              <a:rPr lang="en-US" sz="1800" b="1" dirty="0" err="1" smtClean="0">
                <a:latin typeface="Arial"/>
                <a:cs typeface="Arial"/>
              </a:rPr>
              <a:t>x</a:t>
            </a:r>
            <a:r>
              <a:rPr lang="en-US" sz="1800" i="1" baseline="-25000" dirty="0" err="1" smtClean="0">
                <a:latin typeface="Arial"/>
                <a:cs typeface="Arial"/>
              </a:rPr>
              <a:t>b</a:t>
            </a:r>
          </a:p>
          <a:p>
            <a:r>
              <a:rPr lang="en-US" sz="1800" dirty="0" smtClean="0">
                <a:latin typeface="Arial"/>
                <a:cs typeface="Arial"/>
              </a:rPr>
              <a:t>Background error covariance: </a:t>
            </a:r>
            <a:r>
              <a:rPr lang="en-US" sz="1800" b="1" dirty="0" smtClean="0">
                <a:latin typeface="Arial"/>
                <a:cs typeface="Arial"/>
              </a:rPr>
              <a:t>B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Controls influence distance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Contains multivariate information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Controls amplitude of correction to background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For NWP, matrix is prohibitively large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Many components are modeled or ignored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56670"/>
              </p:ext>
            </p:extLst>
          </p:nvPr>
        </p:nvGraphicFramePr>
        <p:xfrm>
          <a:off x="646113" y="1136650"/>
          <a:ext cx="78089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Equation" r:id="rId3" imgW="3644900" imgH="393700" progId="Equation.3">
                  <p:embed/>
                </p:oleObj>
              </mc:Choice>
              <mc:Fallback>
                <p:oleObj name="Equation" r:id="rId3" imgW="3644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1136650"/>
                        <a:ext cx="7808912" cy="844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600200" y="1143000"/>
            <a:ext cx="2590800" cy="838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62134" y="3894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2403540"/>
            <a:ext cx="3949299" cy="33876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429000" y="3124200"/>
            <a:ext cx="17526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710882"/>
          </a:xfrm>
        </p:spPr>
        <p:txBody>
          <a:bodyPr>
            <a:noAutofit/>
          </a:bodyPr>
          <a:lstStyle/>
          <a:p>
            <a:r>
              <a:rPr lang="en-US" dirty="0" smtClean="0"/>
              <a:t>“Hybrid”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962400"/>
            <a:ext cx="8153400" cy="2026919"/>
          </a:xfrm>
        </p:spPr>
        <p:txBody>
          <a:bodyPr>
            <a:normAutofit/>
          </a:bodyPr>
          <a:lstStyle/>
          <a:p>
            <a:pPr marL="292100" indent="-292100"/>
            <a:r>
              <a:rPr lang="en-US" sz="2000" b="1" dirty="0" err="1" smtClean="0">
                <a:latin typeface="Arial"/>
                <a:cs typeface="Arial"/>
              </a:rPr>
              <a:t>B</a:t>
            </a:r>
            <a:r>
              <a:rPr lang="en-US" sz="2000" baseline="-25000" dirty="0" err="1" smtClean="0">
                <a:latin typeface="Arial"/>
                <a:cs typeface="Arial"/>
              </a:rPr>
              <a:t>Var</a:t>
            </a:r>
            <a:r>
              <a:rPr lang="en-US" sz="2000" b="1" dirty="0">
                <a:latin typeface="Arial"/>
                <a:cs typeface="Arial"/>
              </a:rPr>
              <a:t>: </a:t>
            </a:r>
            <a:r>
              <a:rPr lang="en-US" sz="2000" dirty="0" smtClean="0">
                <a:latin typeface="Arial"/>
                <a:cs typeface="Arial"/>
              </a:rPr>
              <a:t>(Static) background </a:t>
            </a:r>
            <a:r>
              <a:rPr lang="en-US" sz="2000" dirty="0">
                <a:latin typeface="Arial"/>
                <a:cs typeface="Arial"/>
              </a:rPr>
              <a:t>error (BE) covariance </a:t>
            </a:r>
            <a:r>
              <a:rPr lang="en-US" sz="2000" dirty="0" smtClean="0">
                <a:latin typeface="Arial"/>
                <a:cs typeface="Arial"/>
              </a:rPr>
              <a:t>matrix(</a:t>
            </a:r>
            <a:r>
              <a:rPr lang="en-US" sz="2000" dirty="0">
                <a:latin typeface="Arial"/>
                <a:cs typeface="Arial"/>
              </a:rPr>
              <a:t>estimated offline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  <a:p>
            <a:pPr marL="292100" indent="-292100"/>
            <a:r>
              <a:rPr lang="en-US" sz="2000" b="1" dirty="0" err="1" smtClean="0">
                <a:latin typeface="Arial"/>
                <a:cs typeface="Arial"/>
              </a:rPr>
              <a:t>B</a:t>
            </a:r>
            <a:r>
              <a:rPr lang="en-US" sz="2000" baseline="-25000" dirty="0" err="1" smtClean="0">
                <a:latin typeface="Arial"/>
                <a:cs typeface="Arial"/>
              </a:rPr>
              <a:t>Ens</a:t>
            </a:r>
            <a:r>
              <a:rPr lang="en-US" sz="2000" b="1" dirty="0" smtClean="0">
                <a:latin typeface="Arial"/>
                <a:cs typeface="Arial"/>
              </a:rPr>
              <a:t>: </a:t>
            </a:r>
            <a:r>
              <a:rPr lang="en-US" sz="2000" dirty="0" smtClean="0">
                <a:latin typeface="Arial"/>
                <a:cs typeface="Arial"/>
              </a:rPr>
              <a:t>(Flow dependent) background error covariance matrix (estimated from ensemble at each analysis time)</a:t>
            </a:r>
            <a:endParaRPr lang="en-US" sz="2000" dirty="0">
              <a:latin typeface="Arial"/>
              <a:cs typeface="Arial"/>
            </a:endParaRPr>
          </a:p>
          <a:p>
            <a:pPr marL="292100" indent="-292100"/>
            <a:r>
              <a:rPr lang="en-US" sz="2000" i="1" dirty="0" smtClean="0">
                <a:latin typeface="Arial"/>
                <a:cs typeface="Arial"/>
              </a:rPr>
              <a:t>β</a:t>
            </a:r>
            <a:r>
              <a:rPr lang="en-US" sz="2000" dirty="0" smtClean="0">
                <a:latin typeface="Arial"/>
                <a:cs typeface="Arial"/>
              </a:rPr>
              <a:t>: Associated with relative weightings of </a:t>
            </a:r>
            <a:r>
              <a:rPr lang="en-US" sz="2000" dirty="0" err="1" smtClean="0">
                <a:latin typeface="Arial"/>
                <a:cs typeface="Arial"/>
              </a:rPr>
              <a:t>B</a:t>
            </a:r>
            <a:r>
              <a:rPr lang="en-US" sz="2000" baseline="-25000" dirty="0" err="1" smtClean="0">
                <a:latin typeface="Arial"/>
                <a:cs typeface="Arial"/>
              </a:rPr>
              <a:t>Var</a:t>
            </a:r>
            <a:r>
              <a:rPr lang="en-US" sz="2000" dirty="0" smtClean="0">
                <a:latin typeface="Arial"/>
                <a:cs typeface="Arial"/>
              </a:rPr>
              <a:t> and </a:t>
            </a:r>
            <a:r>
              <a:rPr lang="en-US" sz="2000" dirty="0" err="1" smtClean="0">
                <a:latin typeface="Arial"/>
                <a:cs typeface="Arial"/>
              </a:rPr>
              <a:t>B</a:t>
            </a:r>
            <a:r>
              <a:rPr lang="en-US" sz="2000" baseline="-25000" dirty="0" err="1" smtClean="0">
                <a:latin typeface="Arial"/>
                <a:cs typeface="Arial"/>
              </a:rPr>
              <a:t>Ens</a:t>
            </a:r>
            <a:endParaRPr lang="en-US" sz="2000" b="1" baseline="-25000" dirty="0">
              <a:latin typeface="Arial"/>
              <a:cs typeface="Arial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484065"/>
              </p:ext>
            </p:extLst>
          </p:nvPr>
        </p:nvGraphicFramePr>
        <p:xfrm>
          <a:off x="762000" y="2819400"/>
          <a:ext cx="74009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Equation" r:id="rId3" imgW="3454400" imgH="393700" progId="Equation.3">
                  <p:embed/>
                </p:oleObj>
              </mc:Choice>
              <mc:Fallback>
                <p:oleObj name="Equation" r:id="rId3" imgW="3454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7400925" cy="844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72000" y="2819400"/>
            <a:ext cx="3048000" cy="838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1" y="1338313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EnVar</a:t>
            </a:r>
            <a:r>
              <a:rPr lang="en-US" sz="2000" b="1" dirty="0" smtClean="0"/>
              <a:t>: </a:t>
            </a:r>
            <a:r>
              <a:rPr lang="en-US" sz="2000" b="1" dirty="0" err="1"/>
              <a:t>Variational</a:t>
            </a:r>
            <a:r>
              <a:rPr lang="en-US" sz="2000" b="1" dirty="0"/>
              <a:t> </a:t>
            </a:r>
            <a:r>
              <a:rPr lang="en-US" sz="2000" dirty="0"/>
              <a:t>methods </a:t>
            </a:r>
            <a:r>
              <a:rPr lang="en-US" sz="2000" dirty="0" smtClean="0"/>
              <a:t>using </a:t>
            </a:r>
            <a:r>
              <a:rPr lang="en-US" sz="2000" b="1" dirty="0" smtClean="0"/>
              <a:t>ensemble</a:t>
            </a:r>
            <a:r>
              <a:rPr lang="en-US" sz="2000" dirty="0" smtClean="0"/>
              <a:t> </a:t>
            </a:r>
            <a:r>
              <a:rPr lang="en-US" sz="2000" dirty="0"/>
              <a:t>background error </a:t>
            </a:r>
            <a:r>
              <a:rPr lang="en-US" sz="2000" dirty="0" err="1"/>
              <a:t>covariances</a:t>
            </a:r>
            <a:endParaRPr lang="en-US" sz="2000" b="1" dirty="0" smtClean="0"/>
          </a:p>
          <a:p>
            <a:r>
              <a:rPr lang="en-US" sz="2000" b="1" dirty="0" smtClean="0"/>
              <a:t>Hybrid</a:t>
            </a:r>
            <a:r>
              <a:rPr lang="en-US" sz="2000" dirty="0" smtClean="0"/>
              <a:t>: </a:t>
            </a:r>
            <a:r>
              <a:rPr lang="en-US" sz="2000" b="1" dirty="0" err="1" smtClean="0"/>
              <a:t>Variational</a:t>
            </a:r>
            <a:r>
              <a:rPr lang="en-US" sz="2000" b="1" dirty="0" smtClean="0"/>
              <a:t> </a:t>
            </a:r>
            <a:r>
              <a:rPr lang="en-US" sz="2000" dirty="0" smtClean="0"/>
              <a:t>methods that combine </a:t>
            </a:r>
            <a:r>
              <a:rPr lang="en-US" sz="2000" b="1" dirty="0" smtClean="0"/>
              <a:t>static</a:t>
            </a:r>
            <a:r>
              <a:rPr lang="en-US" sz="2000" dirty="0" smtClean="0"/>
              <a:t> and </a:t>
            </a:r>
            <a:r>
              <a:rPr lang="en-US" sz="2000" b="1" dirty="0" smtClean="0"/>
              <a:t>ensemble</a:t>
            </a:r>
            <a:r>
              <a:rPr lang="en-US" sz="2000" dirty="0" smtClean="0"/>
              <a:t> background error </a:t>
            </a:r>
            <a:r>
              <a:rPr lang="en-US" sz="2000" dirty="0" err="1" smtClean="0"/>
              <a:t>covariances</a:t>
            </a:r>
            <a:endParaRPr lang="en-US" sz="2000" dirty="0"/>
          </a:p>
        </p:txBody>
      </p:sp>
      <p:sp>
        <p:nvSpPr>
          <p:cNvPr id="9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3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sz="3200" dirty="0" smtClean="0"/>
              <a:t>Traditional </a:t>
            </a:r>
            <a:r>
              <a:rPr lang="en-US" sz="3200" dirty="0" err="1" smtClean="0"/>
              <a:t>Variational</a:t>
            </a:r>
            <a:r>
              <a:rPr lang="en-US" sz="3200" dirty="0"/>
              <a:t> </a:t>
            </a:r>
            <a:r>
              <a:rPr lang="en-US" sz="3200" dirty="0" smtClean="0"/>
              <a:t>DA: </a:t>
            </a:r>
            <a:r>
              <a:rPr lang="en-US" sz="3200" b="1" dirty="0" err="1" smtClean="0"/>
              <a:t>B</a:t>
            </a:r>
            <a:r>
              <a:rPr lang="en-US" sz="3200" baseline="-25000" dirty="0" err="1" smtClean="0"/>
              <a:t>Var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graphicFrame>
        <p:nvGraphicFramePr>
          <p:cNvPr id="3277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28600" y="1905000"/>
          <a:ext cx="4876800" cy="376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7" name="Acrobat Document" r:id="rId4" imgW="7543800" imgH="5829300" progId="AcroExch.Document.7">
                  <p:embed/>
                </p:oleObj>
              </mc:Choice>
              <mc:Fallback>
                <p:oleObj name="Acrobat Document" r:id="rId4" imgW="7543800" imgH="58293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008" t="3368" r="10243" b="4033"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4876800" cy="376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2442451"/>
              </p:ext>
            </p:extLst>
          </p:nvPr>
        </p:nvGraphicFramePr>
        <p:xfrm>
          <a:off x="4800600" y="1524000"/>
          <a:ext cx="418782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8" name="Acrobat Document" r:id="rId6" imgW="5829300" imgH="7543800" progId="AcroExch.Document.7">
                  <p:embed/>
                </p:oleObj>
              </mc:Choice>
              <mc:Fallback>
                <p:oleObj name="Acrobat Document" r:id="rId6" imgW="5829300" imgH="75438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180" t="8418" b="9085"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4187825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2286000" y="2133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4495800" y="214788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v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2286000" y="3962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4495800" y="390048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553200" y="1905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382000" y="191928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v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553200" y="390048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382000" y="3900487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q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CD0E-39AC-422C-8644-817C7FD4EB1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52600" y="12192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increments due to single observation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867400"/>
            <a:ext cx="6858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Reflection of static background error </a:t>
            </a:r>
            <a:r>
              <a:rPr lang="en-US" sz="1600" dirty="0" err="1" smtClean="0"/>
              <a:t>covariances</a:t>
            </a:r>
            <a:r>
              <a:rPr lang="en-US" sz="1600" dirty="0" smtClean="0"/>
              <a:t>: </a:t>
            </a:r>
          </a:p>
          <a:p>
            <a:r>
              <a:rPr lang="en-US" sz="1600" dirty="0" smtClean="0"/>
              <a:t>Error</a:t>
            </a:r>
            <a:r>
              <a:rPr lang="en-US" sz="1600" dirty="0"/>
              <a:t>, horizontal scale, vertical scale, </a:t>
            </a:r>
            <a:r>
              <a:rPr lang="en-US" sz="1600" dirty="0" err="1"/>
              <a:t>univariable</a:t>
            </a:r>
            <a:r>
              <a:rPr lang="en-US" sz="1600" dirty="0"/>
              <a:t>/cross-variable </a:t>
            </a:r>
            <a:r>
              <a:rPr lang="en-US" sz="1600" dirty="0" smtClean="0"/>
              <a:t>correlation</a:t>
            </a:r>
            <a:endParaRPr lang="en-US" sz="1600" dirty="0"/>
          </a:p>
        </p:txBody>
      </p:sp>
      <p:sp>
        <p:nvSpPr>
          <p:cNvPr id="1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What Does 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Ens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E2D2-3E29-4BDE-B2C1-9860D92845C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8610"/>
            <a:ext cx="8915400" cy="3112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334000"/>
            <a:ext cx="6609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400" dirty="0">
                <a:latin typeface="Arial"/>
                <a:cs typeface="Arial"/>
              </a:rPr>
              <a:t>Allows for flow-dependence/errors of the day</a:t>
            </a:r>
          </a:p>
          <a:p>
            <a:pPr marL="342900" indent="-342900">
              <a:buFont typeface="Wingdings" charset="2"/>
              <a:buChar char="ü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FC738B-BF2C-7548-98F5-7778DD08084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53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76200"/>
            <a:ext cx="8229600" cy="1143000"/>
          </a:xfrm>
        </p:spPr>
        <p:txBody>
          <a:bodyPr anchor="ctr"/>
          <a:lstStyle/>
          <a:p>
            <a:pPr eaLnBrk="1" hangingPunct="1"/>
            <a:r>
              <a:rPr lang="en-US" dirty="0"/>
              <a:t>What </a:t>
            </a:r>
            <a:r>
              <a:rPr lang="en-US" dirty="0" smtClean="0"/>
              <a:t>Does 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Ens</a:t>
            </a:r>
            <a:r>
              <a:rPr lang="en-US" dirty="0" smtClean="0"/>
              <a:t> Do?</a:t>
            </a:r>
            <a:endParaRPr lang="en-US" dirty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57300"/>
            <a:ext cx="6553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9"/>
          <p:cNvSpPr txBox="1">
            <a:spLocks/>
          </p:cNvSpPr>
          <p:nvPr/>
        </p:nvSpPr>
        <p:spPr bwMode="auto">
          <a:xfrm>
            <a:off x="457200" y="54864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kern="0" dirty="0" smtClean="0">
                <a:latin typeface="Arial"/>
                <a:ea typeface="+mn-ea"/>
                <a:cs typeface="Arial"/>
              </a:rPr>
              <a:t>3D-Var increment would be zero</a:t>
            </a:r>
          </a:p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kern="0" dirty="0" smtClean="0">
                <a:latin typeface="Arial"/>
                <a:ea typeface="+mn-ea"/>
                <a:cs typeface="Arial"/>
              </a:rPr>
              <a:t>(Cross-variable </a:t>
            </a:r>
            <a:r>
              <a:rPr lang="en-US" kern="0" dirty="0" err="1" smtClean="0">
                <a:latin typeface="Arial"/>
                <a:ea typeface="+mn-ea"/>
                <a:cs typeface="Arial"/>
              </a:rPr>
              <a:t>covariances</a:t>
            </a:r>
            <a:r>
              <a:rPr lang="en-US" kern="0" dirty="0" smtClean="0">
                <a:latin typeface="Arial"/>
                <a:ea typeface="+mn-ea"/>
                <a:cs typeface="Arial"/>
              </a:rPr>
              <a:t> hard to model with static </a:t>
            </a:r>
            <a:r>
              <a:rPr lang="en-US" b="1" kern="0" dirty="0" err="1" smtClean="0">
                <a:latin typeface="Arial"/>
                <a:ea typeface="+mn-ea"/>
                <a:cs typeface="Arial"/>
              </a:rPr>
              <a:t>B</a:t>
            </a:r>
            <a:r>
              <a:rPr lang="en-US" kern="0" baseline="-25000" dirty="0" err="1" smtClean="0">
                <a:latin typeface="Arial"/>
                <a:ea typeface="+mn-ea"/>
                <a:cs typeface="Arial"/>
              </a:rPr>
              <a:t>var</a:t>
            </a:r>
            <a:r>
              <a:rPr lang="en-US" kern="0" dirty="0" smtClean="0">
                <a:latin typeface="Arial"/>
                <a:ea typeface="+mn-ea"/>
                <a:cs typeface="Arial"/>
              </a:rPr>
              <a:t>) </a:t>
            </a:r>
            <a:endParaRPr lang="en-US" kern="0" dirty="0">
              <a:latin typeface="Arial"/>
              <a:ea typeface="+mn-ea"/>
              <a:cs typeface="Arial"/>
            </a:endParaRPr>
          </a:p>
        </p:txBody>
      </p:sp>
      <p:cxnSp>
        <p:nvCxnSpPr>
          <p:cNvPr id="3" name="Straight Arrow Connector 2"/>
          <p:cNvCxnSpPr>
            <a:stCxn id="4" idx="1"/>
          </p:cNvCxnSpPr>
          <p:nvPr/>
        </p:nvCxnSpPr>
        <p:spPr>
          <a:xfrm flipH="1">
            <a:off x="4876801" y="2531477"/>
            <a:ext cx="2843748" cy="97372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20549" y="2362200"/>
            <a:ext cx="881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</a:t>
            </a:r>
            <a:r>
              <a:rPr lang="en-US" sz="1600" baseline="-25000" dirty="0" smtClean="0"/>
              <a:t>s</a:t>
            </a:r>
            <a:r>
              <a:rPr lang="en-US" sz="1600" dirty="0" smtClean="0"/>
              <a:t> </a:t>
            </a:r>
            <a:r>
              <a:rPr lang="en-US" sz="1600" dirty="0" err="1" smtClean="0"/>
              <a:t>obs</a:t>
            </a:r>
            <a:endParaRPr lang="en-US" sz="1600" dirty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1686559" y="3886200"/>
            <a:ext cx="1132841" cy="583703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8439" y="4177515"/>
            <a:ext cx="1468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First guess SLP contours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23" idx="1"/>
          </p:cNvCxnSpPr>
          <p:nvPr/>
        </p:nvCxnSpPr>
        <p:spPr>
          <a:xfrm flipH="1" flipV="1">
            <a:off x="5562602" y="3886201"/>
            <a:ext cx="2133598" cy="64409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96200" y="4114800"/>
            <a:ext cx="129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Precipitable</a:t>
            </a:r>
            <a:r>
              <a:rPr lang="en-US" sz="1600" dirty="0" smtClean="0"/>
              <a:t> water increment</a:t>
            </a:r>
            <a:endParaRPr lang="en-US" sz="1600" dirty="0"/>
          </a:p>
        </p:txBody>
      </p:sp>
      <p:sp>
        <p:nvSpPr>
          <p:cNvPr id="15364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381000" y="1295400"/>
            <a:ext cx="8229600" cy="838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2400" dirty="0">
                <a:latin typeface="Arial"/>
                <a:cs typeface="Arial"/>
              </a:rPr>
              <a:t>Surface pressure observation near </a:t>
            </a:r>
            <a:r>
              <a:rPr lang="ja-JP" altLang="en-US" sz="2400" dirty="0">
                <a:latin typeface="Arial"/>
                <a:cs typeface="Arial"/>
              </a:rPr>
              <a:t>“</a:t>
            </a:r>
            <a:r>
              <a:rPr lang="en-US" altLang="ja-JP" sz="2400" dirty="0">
                <a:latin typeface="Arial"/>
                <a:cs typeface="Arial"/>
              </a:rPr>
              <a:t>atmospheric river</a:t>
            </a:r>
            <a:r>
              <a:rPr lang="ja-JP" altLang="en-US" sz="2400" dirty="0">
                <a:latin typeface="Arial"/>
                <a:cs typeface="Arial"/>
              </a:rPr>
              <a:t>”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6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229600" cy="792162"/>
          </a:xfrm>
        </p:spPr>
        <p:txBody>
          <a:bodyPr anchor="ctr"/>
          <a:lstStyle/>
          <a:p>
            <a:pPr eaLnBrk="1" hangingPunct="1"/>
            <a:r>
              <a:rPr lang="en-US" dirty="0" smtClean="0"/>
              <a:t>How Does 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Ens</a:t>
            </a:r>
            <a:r>
              <a:rPr lang="en-US" dirty="0" smtClean="0"/>
              <a:t> Benefit </a:t>
            </a:r>
            <a:r>
              <a:rPr lang="en-US" dirty="0"/>
              <a:t>U</a:t>
            </a:r>
            <a:r>
              <a:rPr lang="en-US" dirty="0" smtClean="0"/>
              <a:t>s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FC738B-BF2C-7548-98F5-7778DD08084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3314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381000" y="1447800"/>
            <a:ext cx="8229600" cy="3429000"/>
          </a:xfrm>
        </p:spPr>
        <p:txBody>
          <a:bodyPr/>
          <a:lstStyle/>
          <a:p>
            <a:r>
              <a:rPr lang="en-US" sz="2400" dirty="0">
                <a:latin typeface="Arial"/>
                <a:cs typeface="Arial"/>
              </a:rPr>
              <a:t>Allows for flow-dependence/errors of the day</a:t>
            </a:r>
          </a:p>
          <a:p>
            <a:r>
              <a:rPr lang="en-US" sz="2400" dirty="0">
                <a:latin typeface="Arial"/>
                <a:cs typeface="Arial"/>
              </a:rPr>
              <a:t>Multivariate correlations from dynamic model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Quite difficult to incorporate into fixed error covariance models</a:t>
            </a:r>
          </a:p>
          <a:p>
            <a:r>
              <a:rPr lang="en-US" sz="2400" dirty="0">
                <a:latin typeface="Arial"/>
                <a:cs typeface="Arial"/>
              </a:rPr>
              <a:t>Evolves with system, can capture changes in the observing network</a:t>
            </a:r>
          </a:p>
          <a:p>
            <a:r>
              <a:rPr lang="en-US" sz="2400" dirty="0">
                <a:latin typeface="Arial"/>
                <a:cs typeface="Arial"/>
              </a:rPr>
              <a:t>More information extracted from the observations =&gt; better analysis =&gt; better forecasts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5181600"/>
            <a:ext cx="552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But </a:t>
            </a:r>
            <a:r>
              <a:rPr lang="en-US" sz="2400" b="1" dirty="0" err="1" smtClean="0">
                <a:solidFill>
                  <a:srgbClr val="FF0000"/>
                </a:solidFill>
              </a:rPr>
              <a:t>B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Ens</a:t>
            </a:r>
            <a:r>
              <a:rPr lang="en-US" sz="2400" baseline="-250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is not perfect…at least not yet!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4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Localization of </a:t>
            </a:r>
            <a:r>
              <a:rPr lang="en-US" b="1" dirty="0" err="1" smtClean="0"/>
              <a:t>B</a:t>
            </a:r>
            <a:r>
              <a:rPr lang="en-US" baseline="-25000" dirty="0" err="1" smtClean="0"/>
              <a:t>Ens</a:t>
            </a:r>
            <a:endParaRPr lang="en-US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5"/>
          <a:stretch/>
        </p:blipFill>
        <p:spPr bwMode="auto">
          <a:xfrm>
            <a:off x="1054100" y="1778000"/>
            <a:ext cx="70993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9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5410200"/>
          </a:xfrm>
        </p:spPr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What is data assimilation?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GSI concepts and methods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Community support and service</a:t>
            </a:r>
          </a:p>
          <a:p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/>
              <a:t>Why Hybrid?</a:t>
            </a:r>
          </a:p>
        </p:txBody>
      </p:sp>
      <p:graphicFrame>
        <p:nvGraphicFramePr>
          <p:cNvPr id="87043" name="Group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5612908"/>
              </p:ext>
            </p:extLst>
          </p:nvPr>
        </p:nvGraphicFramePr>
        <p:xfrm>
          <a:off x="457200" y="1143000"/>
          <a:ext cx="8229600" cy="5092065"/>
        </p:xfrm>
        <a:graphic>
          <a:graphicData uri="http://schemas.openxmlformats.org/drawingml/2006/table">
            <a:tbl>
              <a:tblPr/>
              <a:tblGrid>
                <a:gridCol w="2667000"/>
                <a:gridCol w="1196975"/>
                <a:gridCol w="784225"/>
                <a:gridCol w="914400"/>
                <a:gridCol w="2667000"/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VAR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(3D, 4D)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EnKF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Hybrid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/>
                          <a:cs typeface="Arial"/>
                        </a:rPr>
                        <a:t>References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Benefit from use of flow dependent ensemble covariance instead of static B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Hamill and Snyder 2000; Wang et al. 2007b,2008ab, 2009b, Wang 2011; Buehner et al. 2010ab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Robust for small ensemble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Wang et al. 2007b, 2009b; Buehner et al. 2010b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Better localization (physical space) for integrated measure, e.g. satellite radiance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Campbell et al. 2009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Easy framework to add various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Kleist 2012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Framework to treat non-Gaussianity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 of various existing capabilities in VAR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Kleist 2012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E2D2-3E29-4BDE-B2C1-9860D92845C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9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62000"/>
          </a:xfrm>
        </p:spPr>
        <p:txBody>
          <a:bodyPr/>
          <a:lstStyle/>
          <a:p>
            <a:pPr eaLnBrk="1" hangingPunct="1"/>
            <a:r>
              <a:rPr lang="en-US" dirty="0"/>
              <a:t>Single Temperature Observation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4DEC8489-3E08-AA48-8CEE-B94305229DF8}" type="slidenum">
              <a:rPr lang="en-US" sz="1800">
                <a:latin typeface="Calibri" charset="0"/>
              </a:rPr>
              <a:pPr eaLnBrk="1" hangingPunct="1"/>
              <a:t>21</a:t>
            </a:fld>
            <a:endParaRPr lang="en-US" sz="1800">
              <a:latin typeface="Calibri" charset="0"/>
            </a:endParaRPr>
          </a:p>
        </p:txBody>
      </p:sp>
      <p:pic>
        <p:nvPicPr>
          <p:cNvPr id="19459" name="Picture 7" descr="3D-singleob_small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918325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Box 7"/>
          <p:cNvSpPr txBox="1">
            <a:spLocks noChangeArrowheads="1"/>
          </p:cNvSpPr>
          <p:nvPr/>
        </p:nvSpPr>
        <p:spPr bwMode="auto">
          <a:xfrm>
            <a:off x="7010400" y="3124200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Arial"/>
                <a:cs typeface="Arial"/>
              </a:rPr>
              <a:t>3D-Var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9461" name="TextBox 8"/>
          <p:cNvSpPr txBox="1">
            <a:spLocks noChangeArrowheads="1"/>
          </p:cNvSpPr>
          <p:nvPr/>
        </p:nvSpPr>
        <p:spPr bwMode="auto">
          <a:xfrm>
            <a:off x="3200400" y="5938838"/>
            <a:ext cx="144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Arial"/>
                <a:cs typeface="Arial"/>
              </a:rPr>
              <a:t>Ensemble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7086600" y="5938838"/>
            <a:ext cx="114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Arial"/>
                <a:cs typeface="Arial"/>
              </a:rPr>
              <a:t>Hybrid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3886200"/>
            <a:ext cx="3352800" cy="2743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9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8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/>
              <a:t>So </a:t>
            </a:r>
            <a:r>
              <a:rPr lang="en-US" dirty="0" smtClean="0"/>
              <a:t>What</a:t>
            </a:r>
            <a:r>
              <a:rPr lang="ja-JP" altLang="en-US" dirty="0" smtClean="0"/>
              <a:t>’</a:t>
            </a:r>
            <a:r>
              <a:rPr lang="en-US" altLang="ja-JP" dirty="0" smtClean="0"/>
              <a:t>s </a:t>
            </a:r>
            <a:r>
              <a:rPr lang="en-US" altLang="ja-JP" dirty="0"/>
              <a:t>the </a:t>
            </a:r>
            <a:r>
              <a:rPr lang="en-US" altLang="ja-JP" dirty="0" smtClean="0"/>
              <a:t>Catch</a:t>
            </a:r>
            <a:r>
              <a:rPr lang="en-US" altLang="ja-JP" dirty="0"/>
              <a:t>?</a:t>
            </a:r>
            <a:endParaRPr lang="en-US" dirty="0"/>
          </a:p>
        </p:txBody>
      </p:sp>
      <p:sp>
        <p:nvSpPr>
          <p:cNvPr id="21506" name="Content Placeholder 6"/>
          <p:cNvSpPr>
            <a:spLocks noGrp="1"/>
          </p:cNvSpPr>
          <p:nvPr>
            <p:ph type="body" orient="vert" idx="4294967295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Need an ensemble that represents first guess uncertainty (background error</a:t>
            </a:r>
            <a:r>
              <a:rPr lang="en-US" sz="20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In principle, any ensemble can be </a:t>
            </a:r>
            <a:r>
              <a:rPr lang="en-US" sz="2000" dirty="0" smtClean="0">
                <a:latin typeface="Arial"/>
                <a:cs typeface="Arial"/>
              </a:rPr>
              <a:t>used. However</a:t>
            </a:r>
            <a:r>
              <a:rPr lang="en-US" sz="2000" dirty="0">
                <a:latin typeface="Arial"/>
                <a:cs typeface="Arial"/>
              </a:rPr>
              <a:t>, ensemble should represent well the forecast </a:t>
            </a:r>
            <a:r>
              <a:rPr lang="en-US" sz="2000" dirty="0" smtClean="0">
                <a:latin typeface="Arial"/>
                <a:cs typeface="Arial"/>
              </a:rPr>
              <a:t>errors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This can mean O(50-100+) for NWP applications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Smaller ensembles have larger sampling error (rely more heavily on </a:t>
            </a:r>
            <a:r>
              <a:rPr lang="en-US" sz="2000" b="1" dirty="0" err="1" smtClean="0">
                <a:latin typeface="Arial"/>
                <a:cs typeface="Arial"/>
              </a:rPr>
              <a:t>B</a:t>
            </a:r>
            <a:r>
              <a:rPr lang="en-US" sz="2000" baseline="-25000" dirty="0" err="1" smtClean="0">
                <a:latin typeface="Arial"/>
                <a:cs typeface="Arial"/>
              </a:rPr>
              <a:t>Var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Arial"/>
                <a:cs typeface="Arial"/>
              </a:rPr>
              <a:t>Larger ensembles have increased computational expense</a:t>
            </a:r>
          </a:p>
          <a:p>
            <a:r>
              <a:rPr lang="en-US" sz="2000" dirty="0">
                <a:latin typeface="Arial"/>
                <a:cs typeface="Arial"/>
              </a:rPr>
              <a:t>Updating the </a:t>
            </a:r>
            <a:r>
              <a:rPr lang="en-US" sz="2000" dirty="0" smtClean="0">
                <a:latin typeface="Arial"/>
                <a:cs typeface="Arial"/>
              </a:rPr>
              <a:t>ensemble (NCEP) (up to 2015)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Global:  </a:t>
            </a:r>
            <a:r>
              <a:rPr lang="en-US" sz="2000" dirty="0">
                <a:latin typeface="Arial"/>
                <a:cs typeface="Arial"/>
              </a:rPr>
              <a:t>an Ensemble </a:t>
            </a:r>
            <a:r>
              <a:rPr lang="en-US" sz="2000" dirty="0" err="1">
                <a:latin typeface="Arial"/>
                <a:cs typeface="Arial"/>
              </a:rPr>
              <a:t>Kalman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Filter is currently used for NCEP Global Forecasting System (GFS)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Regional: using the GFS ensemble generated by the GFS &amp; GSI-hybrid system at each analysis time (ensemble members are updated during the GFS cycle)</a:t>
            </a:r>
          </a:p>
          <a:p>
            <a:pPr marL="319088" lvl="1" indent="0">
              <a:buNone/>
            </a:pPr>
            <a:r>
              <a:rPr lang="en-US" altLang="ja-JP" sz="2000" dirty="0" smtClean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4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Box 32"/>
          <p:cNvSpPr txBox="1">
            <a:spLocks noChangeArrowheads="1"/>
          </p:cNvSpPr>
          <p:nvPr/>
        </p:nvSpPr>
        <p:spPr bwMode="auto">
          <a:xfrm>
            <a:off x="533400" y="6140450"/>
            <a:ext cx="167640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1F497D"/>
                </a:solidFill>
                <a:latin typeface="Calibri" pitchFamily="34" charset="0"/>
                <a:ea typeface="+mn-ea"/>
                <a:cs typeface="+mn-cs"/>
              </a:rPr>
              <a:t>Previous Cycle</a:t>
            </a:r>
          </a:p>
        </p:txBody>
      </p:sp>
      <p:sp>
        <p:nvSpPr>
          <p:cNvPr id="22530" name="AutoShape 2"/>
          <p:cNvSpPr>
            <a:spLocks noChangeArrowheads="1"/>
          </p:cNvSpPr>
          <p:nvPr/>
        </p:nvSpPr>
        <p:spPr bwMode="auto">
          <a:xfrm>
            <a:off x="2971800" y="2286000"/>
            <a:ext cx="1676400" cy="8382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charset="0"/>
              </a:rPr>
              <a:t>Ensemble </a:t>
            </a:r>
            <a:r>
              <a:rPr lang="en-US" dirty="0" err="1" smtClean="0">
                <a:latin typeface="Calibri" charset="0"/>
              </a:rPr>
              <a:t>Kalman</a:t>
            </a:r>
            <a:r>
              <a:rPr lang="en-US" dirty="0" smtClean="0">
                <a:latin typeface="Calibri" charset="0"/>
              </a:rPr>
              <a:t> </a:t>
            </a:r>
          </a:p>
          <a:p>
            <a:pPr algn="ctr"/>
            <a:r>
              <a:rPr lang="en-US" dirty="0" smtClean="0">
                <a:latin typeface="Calibri" charset="0"/>
              </a:rPr>
              <a:t>Filter (</a:t>
            </a:r>
            <a:r>
              <a:rPr lang="en-US" dirty="0" err="1" smtClean="0">
                <a:latin typeface="Calibri" charset="0"/>
              </a:rPr>
              <a:t>EnKF</a:t>
            </a:r>
            <a:r>
              <a:rPr lang="en-US" dirty="0" smtClean="0">
                <a:latin typeface="Calibri" charset="0"/>
              </a:rPr>
              <a:t>)</a:t>
            </a:r>
            <a:endParaRPr lang="en-US" dirty="0">
              <a:latin typeface="Calibri" charset="0"/>
            </a:endParaRPr>
          </a:p>
          <a:p>
            <a:pPr algn="ctr"/>
            <a:r>
              <a:rPr lang="en-US" dirty="0">
                <a:latin typeface="Calibri" charset="0"/>
              </a:rPr>
              <a:t>member update</a:t>
            </a:r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7162800" y="23622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2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609600" y="5334000"/>
            <a:ext cx="1371600" cy="685800"/>
          </a:xfrm>
          <a:prstGeom prst="flowChartAlternateProcess">
            <a:avLst/>
          </a:prstGeom>
          <a:solidFill>
            <a:srgbClr val="B8FE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high res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2438400" y="5181600"/>
            <a:ext cx="1676400" cy="838200"/>
          </a:xfrm>
          <a:prstGeom prst="flowChartAlternateProcess">
            <a:avLst/>
          </a:prstGeom>
          <a:solidFill>
            <a:srgbClr val="B8FE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GSI</a:t>
            </a:r>
          </a:p>
          <a:p>
            <a:pPr algn="ctr"/>
            <a:r>
              <a:rPr lang="en-US">
                <a:latin typeface="Calibri" charset="0"/>
              </a:rPr>
              <a:t>Hybrid Ens/Var</a:t>
            </a: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4495800" y="5334000"/>
            <a:ext cx="1524000" cy="685800"/>
          </a:xfrm>
          <a:prstGeom prst="flowChartAlternateProcess">
            <a:avLst/>
          </a:prstGeom>
          <a:solidFill>
            <a:srgbClr val="B8FE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high </a:t>
            </a:r>
            <a:r>
              <a:rPr lang="en-US" dirty="0" smtClean="0">
                <a:latin typeface="Calibri" charset="0"/>
              </a:rPr>
              <a:t>resolution</a:t>
            </a:r>
            <a:endParaRPr lang="en-US" dirty="0">
              <a:latin typeface="Calibri" charset="0"/>
            </a:endParaRPr>
          </a:p>
          <a:p>
            <a:pPr algn="ctr"/>
            <a:r>
              <a:rPr lang="en-US" dirty="0">
                <a:latin typeface="Calibri" charset="0"/>
              </a:rPr>
              <a:t>analysis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7162800" y="15240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1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609600" y="23622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2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609600" y="13716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1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 rot="5400000">
            <a:off x="5029200" y="2514600"/>
            <a:ext cx="2895600" cy="609600"/>
          </a:xfrm>
          <a:prstGeom prst="roundRect">
            <a:avLst>
              <a:gd name="adj" fmla="val 16667"/>
            </a:avLst>
          </a:prstGeom>
          <a:solidFill>
            <a:srgbClr val="B6B6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recenter analysis ensemble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1981200" y="1676400"/>
            <a:ext cx="9906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981200" y="2667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1981200" y="1828800"/>
            <a:ext cx="1524000" cy="33528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981200" y="2819400"/>
            <a:ext cx="1295400" cy="23622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V="1">
            <a:off x="1981200" y="56388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114800" y="563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V="1">
            <a:off x="5181600" y="3200400"/>
            <a:ext cx="990600" cy="2133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4648200" y="2667000"/>
            <a:ext cx="152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6781800" y="182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V="1">
            <a:off x="6781800" y="2667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V="1">
            <a:off x="8534400" y="182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 flipV="1">
            <a:off x="8534400" y="2667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V="1">
            <a:off x="6019800" y="5638800"/>
            <a:ext cx="2819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457200" y="1984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3200" dirty="0">
              <a:latin typeface="Calibri" charset="0"/>
            </a:endParaRPr>
          </a:p>
        </p:txBody>
      </p:sp>
      <p:sp>
        <p:nvSpPr>
          <p:cNvPr id="22553" name="AutoShape 25"/>
          <p:cNvSpPr>
            <a:spLocks noChangeArrowheads="1"/>
          </p:cNvSpPr>
          <p:nvPr/>
        </p:nvSpPr>
        <p:spPr bwMode="auto">
          <a:xfrm>
            <a:off x="609600" y="33528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3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54" name="AutoShape 26"/>
          <p:cNvSpPr>
            <a:spLocks noChangeArrowheads="1"/>
          </p:cNvSpPr>
          <p:nvPr/>
        </p:nvSpPr>
        <p:spPr bwMode="auto">
          <a:xfrm>
            <a:off x="7162800" y="32004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3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flipV="1">
            <a:off x="6781800" y="3505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 flipV="1">
            <a:off x="8534400" y="3505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V="1">
            <a:off x="1981200" y="2971800"/>
            <a:ext cx="9906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1981200" y="3733800"/>
            <a:ext cx="1066800" cy="14478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2209800" y="1295400"/>
            <a:ext cx="0" cy="5410200"/>
          </a:xfrm>
          <a:prstGeom prst="line">
            <a:avLst/>
          </a:prstGeom>
          <a:noFill/>
          <a:ln w="38100" cap="rnd">
            <a:solidFill>
              <a:srgbClr val="FFC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457200" y="6172200"/>
            <a:ext cx="1600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2362200" y="6172200"/>
            <a:ext cx="6400800" cy="0"/>
          </a:xfrm>
          <a:prstGeom prst="line">
            <a:avLst/>
          </a:prstGeom>
          <a:noFill/>
          <a:ln w="28575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1F497D"/>
              </a:solidFill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64" name="TextBox 4"/>
          <p:cNvSpPr txBox="1">
            <a:spLocks noChangeArrowheads="1"/>
          </p:cNvSpPr>
          <p:nvPr/>
        </p:nvSpPr>
        <p:spPr bwMode="auto">
          <a:xfrm>
            <a:off x="2697163" y="1295400"/>
            <a:ext cx="23320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C00000"/>
                </a:solidFill>
                <a:latin typeface="Calibri" charset="0"/>
              </a:rPr>
              <a:t>Generate new </a:t>
            </a:r>
            <a:r>
              <a:rPr lang="en-US" sz="1400" b="1" dirty="0" smtClean="0">
                <a:solidFill>
                  <a:srgbClr val="C00000"/>
                </a:solidFill>
                <a:latin typeface="Calibri" charset="0"/>
              </a:rPr>
              <a:t>ensemble perturbations 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</a:rPr>
              <a:t>given the latest set of observations and first-guess ensemble</a:t>
            </a:r>
          </a:p>
        </p:txBody>
      </p:sp>
      <p:sp>
        <p:nvSpPr>
          <p:cNvPr id="22565" name="TextBox 3"/>
          <p:cNvSpPr txBox="1">
            <a:spLocks noChangeArrowheads="1"/>
          </p:cNvSpPr>
          <p:nvPr/>
        </p:nvSpPr>
        <p:spPr bwMode="auto">
          <a:xfrm>
            <a:off x="2286000" y="4151313"/>
            <a:ext cx="2133600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C00000"/>
                </a:solidFill>
                <a:latin typeface="Calibri" charset="0"/>
              </a:rPr>
              <a:t>Ensemble contribution to background error covariance</a:t>
            </a:r>
          </a:p>
        </p:txBody>
      </p:sp>
      <p:sp>
        <p:nvSpPr>
          <p:cNvPr id="22566" name="TextBox 2"/>
          <p:cNvSpPr txBox="1">
            <a:spLocks noChangeArrowheads="1"/>
          </p:cNvSpPr>
          <p:nvPr/>
        </p:nvSpPr>
        <p:spPr bwMode="auto">
          <a:xfrm rot="10800000" flipV="1">
            <a:off x="4743450" y="4429125"/>
            <a:ext cx="203835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solidFill>
                  <a:srgbClr val="C00000"/>
                </a:solidFill>
                <a:latin typeface="Calibri" charset="0"/>
              </a:rPr>
              <a:t>Replace the EnKF ensemble mean analysis</a:t>
            </a:r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3048000" y="6140450"/>
            <a:ext cx="220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1F497D"/>
                </a:solidFill>
                <a:latin typeface="Calibri" pitchFamily="34" charset="0"/>
                <a:ea typeface="+mn-ea"/>
                <a:cs typeface="+mn-cs"/>
              </a:rPr>
              <a:t>Current Update Cycle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534400" cy="792162"/>
          </a:xfrm>
        </p:spPr>
        <p:txBody>
          <a:bodyPr/>
          <a:lstStyle/>
          <a:p>
            <a:r>
              <a:rPr lang="en-US" dirty="0" smtClean="0"/>
              <a:t>Coupled GSI-Hybrid Cycling (GFS)</a:t>
            </a:r>
            <a:endParaRPr lang="en-US" dirty="0"/>
          </a:p>
        </p:txBody>
      </p:sp>
      <p:sp>
        <p:nvSpPr>
          <p:cNvPr id="40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4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325" y="1070619"/>
            <a:ext cx="8603275" cy="3665161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30" name="AutoShape 2"/>
          <p:cNvSpPr>
            <a:spLocks noChangeArrowheads="1"/>
          </p:cNvSpPr>
          <p:nvPr/>
        </p:nvSpPr>
        <p:spPr bwMode="auto">
          <a:xfrm>
            <a:off x="2971800" y="2286000"/>
            <a:ext cx="1676400" cy="8382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 smtClean="0">
                <a:latin typeface="Calibri" charset="0"/>
              </a:rPr>
              <a:t>EnKF</a:t>
            </a:r>
            <a:r>
              <a:rPr lang="en-US" dirty="0" smtClean="0">
                <a:latin typeface="Calibri" charset="0"/>
              </a:rPr>
              <a:t> &amp;</a:t>
            </a:r>
          </a:p>
          <a:p>
            <a:pPr algn="ctr"/>
            <a:r>
              <a:rPr lang="en-US" dirty="0" smtClean="0">
                <a:latin typeface="Calibri" charset="0"/>
              </a:rPr>
              <a:t>GSI-hybrid</a:t>
            </a:r>
            <a:endParaRPr lang="en-US" dirty="0">
              <a:latin typeface="Calibri" charset="0"/>
            </a:endParaRPr>
          </a:p>
        </p:txBody>
      </p:sp>
      <p:sp>
        <p:nvSpPr>
          <p:cNvPr id="22531" name="AutoShape 3"/>
          <p:cNvSpPr>
            <a:spLocks noChangeArrowheads="1"/>
          </p:cNvSpPr>
          <p:nvPr/>
        </p:nvSpPr>
        <p:spPr bwMode="auto">
          <a:xfrm>
            <a:off x="7162800" y="23622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2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609600" y="5334000"/>
            <a:ext cx="1371600" cy="68580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charset="0"/>
              </a:rPr>
              <a:t>Regional</a:t>
            </a:r>
            <a:endParaRPr lang="en-US" dirty="0">
              <a:latin typeface="Calibri" charset="0"/>
            </a:endParaRPr>
          </a:p>
          <a:p>
            <a:pPr algn="ctr"/>
            <a:r>
              <a:rPr lang="en-US" dirty="0">
                <a:latin typeface="Calibri" charset="0"/>
              </a:rPr>
              <a:t>forecast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2438400" y="5181600"/>
            <a:ext cx="1676400" cy="83820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GSI</a:t>
            </a:r>
          </a:p>
          <a:p>
            <a:pPr algn="ctr"/>
            <a:r>
              <a:rPr lang="en-US" dirty="0">
                <a:latin typeface="Calibri" charset="0"/>
              </a:rPr>
              <a:t>Hybrid </a:t>
            </a:r>
            <a:r>
              <a:rPr lang="en-US" dirty="0" err="1">
                <a:latin typeface="Calibri" charset="0"/>
              </a:rPr>
              <a:t>Ens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Var</a:t>
            </a:r>
            <a:endParaRPr lang="en-US" dirty="0">
              <a:latin typeface="Calibri" charset="0"/>
            </a:endParaRP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4495800" y="5334000"/>
            <a:ext cx="1371600" cy="685800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charset="0"/>
              </a:rPr>
              <a:t>Regional</a:t>
            </a:r>
            <a:endParaRPr lang="en-US" dirty="0">
              <a:latin typeface="Calibri" charset="0"/>
            </a:endParaRPr>
          </a:p>
          <a:p>
            <a:pPr algn="ctr"/>
            <a:r>
              <a:rPr lang="en-US" dirty="0">
                <a:latin typeface="Calibri" charset="0"/>
              </a:rPr>
              <a:t>analysis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7162800" y="15240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1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609600" y="23622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2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609600" y="13716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1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 rot="5400000">
            <a:off x="5029200" y="2514600"/>
            <a:ext cx="2895600" cy="609600"/>
          </a:xfrm>
          <a:prstGeom prst="roundRect">
            <a:avLst>
              <a:gd name="adj" fmla="val 16667"/>
            </a:avLst>
          </a:prstGeom>
          <a:solidFill>
            <a:srgbClr val="B6B6F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recenter analysis ensemble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1981200" y="1676400"/>
            <a:ext cx="9906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1981200" y="26670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1981200" y="1828800"/>
            <a:ext cx="1524000" cy="33528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>
            <a:off x="1981200" y="2819400"/>
            <a:ext cx="1295400" cy="23622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V="1">
            <a:off x="1981200" y="5638800"/>
            <a:ext cx="457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114800" y="563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4648200" y="2667000"/>
            <a:ext cx="152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6781800" y="182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V="1">
            <a:off x="6781800" y="2667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V="1">
            <a:off x="8534400" y="18288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 flipV="1">
            <a:off x="8534400" y="26670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 flipV="1">
            <a:off x="5867400" y="5638800"/>
            <a:ext cx="297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457200" y="1984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sz="3200" dirty="0">
              <a:latin typeface="Calibri" charset="0"/>
            </a:endParaRPr>
          </a:p>
        </p:txBody>
      </p:sp>
      <p:sp>
        <p:nvSpPr>
          <p:cNvPr id="22553" name="AutoShape 25"/>
          <p:cNvSpPr>
            <a:spLocks noChangeArrowheads="1"/>
          </p:cNvSpPr>
          <p:nvPr/>
        </p:nvSpPr>
        <p:spPr bwMode="auto">
          <a:xfrm>
            <a:off x="609600" y="33528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3 </a:t>
            </a:r>
          </a:p>
          <a:p>
            <a:pPr algn="ctr"/>
            <a:r>
              <a:rPr lang="en-US">
                <a:latin typeface="Calibri" charset="0"/>
              </a:rPr>
              <a:t>forecast</a:t>
            </a:r>
          </a:p>
        </p:txBody>
      </p:sp>
      <p:sp>
        <p:nvSpPr>
          <p:cNvPr id="22554" name="AutoShape 26"/>
          <p:cNvSpPr>
            <a:spLocks noChangeArrowheads="1"/>
          </p:cNvSpPr>
          <p:nvPr/>
        </p:nvSpPr>
        <p:spPr bwMode="auto">
          <a:xfrm>
            <a:off x="7162800" y="3200400"/>
            <a:ext cx="1371600" cy="609600"/>
          </a:xfrm>
          <a:prstGeom prst="flowChartAlternate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member 3 </a:t>
            </a:r>
          </a:p>
          <a:p>
            <a:pPr algn="ctr"/>
            <a:r>
              <a:rPr lang="en-US">
                <a:latin typeface="Calibri" charset="0"/>
              </a:rPr>
              <a:t>analysis</a:t>
            </a: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 flipV="1">
            <a:off x="6781800" y="3505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 flipV="1">
            <a:off x="8534400" y="3505200"/>
            <a:ext cx="381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V="1">
            <a:off x="1981200" y="2971800"/>
            <a:ext cx="9906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1981200" y="3733800"/>
            <a:ext cx="1066800" cy="1447800"/>
          </a:xfrm>
          <a:prstGeom prst="line">
            <a:avLst/>
          </a:prstGeom>
          <a:noFill/>
          <a:ln w="31750" cap="rnd">
            <a:solidFill>
              <a:schemeClr val="bg2">
                <a:lumMod val="25000"/>
              </a:schemeClr>
            </a:solidFill>
            <a:prstDash val="sysDot"/>
            <a:round/>
            <a:headEnd/>
            <a:tailEnd type="stealth" w="lg" len="lg"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2209800" y="1295400"/>
            <a:ext cx="0" cy="5410200"/>
          </a:xfrm>
          <a:prstGeom prst="line">
            <a:avLst/>
          </a:prstGeom>
          <a:noFill/>
          <a:ln w="38100" cap="rnd">
            <a:solidFill>
              <a:srgbClr val="FFC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457200" y="6096000"/>
            <a:ext cx="1600200" cy="0"/>
          </a:xfrm>
          <a:prstGeom prst="line">
            <a:avLst/>
          </a:prstGeom>
          <a:noFill/>
          <a:ln w="28575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2362200" y="6096000"/>
            <a:ext cx="6400800" cy="0"/>
          </a:xfrm>
          <a:prstGeom prst="line">
            <a:avLst/>
          </a:prstGeom>
          <a:noFill/>
          <a:ln w="28575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2565" name="TextBox 3"/>
          <p:cNvSpPr txBox="1">
            <a:spLocks noChangeArrowheads="1"/>
          </p:cNvSpPr>
          <p:nvPr/>
        </p:nvSpPr>
        <p:spPr bwMode="auto">
          <a:xfrm>
            <a:off x="2286000" y="4151313"/>
            <a:ext cx="2133600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rgbClr val="C00000"/>
                </a:solidFill>
                <a:latin typeface="Calibri" charset="0"/>
              </a:rPr>
              <a:t>Ensemble contribution to background error covariance</a:t>
            </a:r>
          </a:p>
        </p:txBody>
      </p:sp>
      <p:sp>
        <p:nvSpPr>
          <p:cNvPr id="44" name="Text Box 32"/>
          <p:cNvSpPr txBox="1">
            <a:spLocks noChangeArrowheads="1"/>
          </p:cNvSpPr>
          <p:nvPr/>
        </p:nvSpPr>
        <p:spPr bwMode="auto">
          <a:xfrm>
            <a:off x="533400" y="6140450"/>
            <a:ext cx="167640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1F497D"/>
                </a:solidFill>
                <a:latin typeface="Calibri" pitchFamily="34" charset="0"/>
                <a:ea typeface="+mn-ea"/>
                <a:cs typeface="+mn-cs"/>
              </a:rPr>
              <a:t>Previous Cycle</a:t>
            </a:r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3048000" y="6140450"/>
            <a:ext cx="220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rgbClr val="1F497D"/>
                </a:solidFill>
                <a:latin typeface="Calibri" pitchFamily="34" charset="0"/>
                <a:ea typeface="+mn-ea"/>
                <a:cs typeface="+mn-cs"/>
              </a:rPr>
              <a:t>Current Update Cycle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98438"/>
            <a:ext cx="8534400" cy="792162"/>
          </a:xfrm>
        </p:spPr>
        <p:txBody>
          <a:bodyPr/>
          <a:lstStyle/>
          <a:p>
            <a:r>
              <a:rPr lang="en-US" dirty="0" smtClean="0"/>
              <a:t>Current Scheme for Regional GSI-hybrid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4343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GFS GSI-hybrid system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9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71088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Adding Time Dimension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741336"/>
              </p:ext>
            </p:extLst>
          </p:nvPr>
        </p:nvGraphicFramePr>
        <p:xfrm>
          <a:off x="371475" y="1600200"/>
          <a:ext cx="851535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Equation" r:id="rId3" imgW="3467100" imgH="863600" progId="Equation.3">
                  <p:embed/>
                </p:oleObj>
              </mc:Choice>
              <mc:Fallback>
                <p:oleObj name="Equation" r:id="rId3" imgW="34671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1600200"/>
                        <a:ext cx="8515350" cy="2114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05600" y="1752600"/>
            <a:ext cx="212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M: forecast model</a:t>
            </a:r>
          </a:p>
          <a:p>
            <a:r>
              <a:rPr lang="en-US" i="1" dirty="0"/>
              <a:t>k</a:t>
            </a:r>
            <a:r>
              <a:rPr lang="en-US" dirty="0" smtClean="0"/>
              <a:t>: observation time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1" y="4165600"/>
            <a:ext cx="7559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4D-Var: using forecast model and its </a:t>
            </a:r>
            <a:r>
              <a:rPr lang="en-US" dirty="0" err="1" smtClean="0"/>
              <a:t>adjoint</a:t>
            </a:r>
            <a:r>
              <a:rPr lang="en-US" dirty="0" smtClean="0"/>
              <a:t> model for the </a:t>
            </a:r>
            <a:r>
              <a:rPr lang="en-US" dirty="0" err="1" smtClean="0"/>
              <a:t>Kalman</a:t>
            </a:r>
            <a:r>
              <a:rPr lang="en-US" dirty="0" smtClean="0"/>
              <a:t> Gain (observation based correction to background)</a:t>
            </a:r>
          </a:p>
          <a:p>
            <a:r>
              <a:rPr lang="en-US" dirty="0" smtClean="0"/>
              <a:t>4D </a:t>
            </a:r>
            <a:r>
              <a:rPr lang="en-US" dirty="0" err="1" smtClean="0"/>
              <a:t>EnVar</a:t>
            </a:r>
            <a:r>
              <a:rPr lang="en-US" dirty="0" smtClean="0"/>
              <a:t>: using model ensemble forecast to replace the temporal propagation of perturbations by the tangent linear model and its </a:t>
            </a:r>
            <a:r>
              <a:rPr lang="en-US" dirty="0" err="1" smtClean="0"/>
              <a:t>adjoint</a:t>
            </a:r>
            <a:r>
              <a:rPr lang="en-US" dirty="0" smtClean="0"/>
              <a:t>. </a:t>
            </a:r>
            <a:r>
              <a:rPr lang="en-US" dirty="0" err="1" smtClean="0"/>
              <a:t>Backgorund</a:t>
            </a:r>
            <a:endParaRPr lang="en-US" dirty="0"/>
          </a:p>
          <a:p>
            <a:r>
              <a:rPr lang="en-US" dirty="0" smtClean="0"/>
              <a:t>Hybrid 4D </a:t>
            </a:r>
            <a:r>
              <a:rPr lang="en-US" dirty="0" err="1" smtClean="0"/>
              <a:t>EnVar</a:t>
            </a:r>
            <a:r>
              <a:rPr lang="en-US" dirty="0" smtClean="0"/>
              <a:t>: Same as 4D </a:t>
            </a:r>
            <a:r>
              <a:rPr lang="en-US" dirty="0" err="1" smtClean="0"/>
              <a:t>EnVar</a:t>
            </a:r>
            <a:r>
              <a:rPr lang="en-US" dirty="0" smtClean="0"/>
              <a:t>, except the background error covariance is a combination of both static and ensemble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248400"/>
            <a:ext cx="5953786" cy="369332"/>
          </a:xfrm>
          <a:prstGeom prst="rect">
            <a:avLst/>
          </a:prstGeom>
          <a:solidFill>
            <a:srgbClr val="FFF7C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Hybrid 4D </a:t>
            </a:r>
            <a:r>
              <a:rPr lang="en-US" dirty="0" err="1" smtClean="0"/>
              <a:t>EnVar</a:t>
            </a:r>
            <a:r>
              <a:rPr lang="en-US" dirty="0" smtClean="0"/>
              <a:t> is being tested for GFS implementation</a:t>
            </a:r>
            <a:endParaRPr lang="en-US" dirty="0"/>
          </a:p>
        </p:txBody>
      </p:sp>
      <p:sp>
        <p:nvSpPr>
          <p:cNvPr id="8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2667000"/>
            <a:ext cx="7010400" cy="990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5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Community GSI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8305800" cy="55626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Objective: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Provide current operational GSI capabilities to the research community (O2R) and  a pathway for the research community to contribute to operational GSI (R2O)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Provide a framework to enhance the collaboration from distributed GSI developers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GSI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ode support: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Community GSI repository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User’s webpage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Annual code release with user’s guide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Annual residential tutorial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Help desk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GSI code management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Unified code review-commit procedure</a:t>
            </a:r>
          </a:p>
          <a:p>
            <a:pPr lvl="1"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-107" charset="-128"/>
                <a:cs typeface="Arial"/>
              </a:rPr>
              <a:t>Development coordinated through GSI Review Committee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0" y="3429000"/>
            <a:ext cx="2819400" cy="1200329"/>
          </a:xfrm>
          <a:prstGeom prst="rect">
            <a:avLst/>
          </a:prstGeom>
          <a:solidFill>
            <a:srgbClr val="FFF7C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Public code distribution and support are through the Developmental </a:t>
            </a:r>
            <a:r>
              <a:rPr lang="en-US" dirty="0" err="1" smtClean="0"/>
              <a:t>Testbed</a:t>
            </a:r>
            <a:r>
              <a:rPr lang="en-US" dirty="0" smtClean="0"/>
              <a:t> Center (DTC) </a:t>
            </a:r>
            <a:endParaRPr lang="en-US" dirty="0"/>
          </a:p>
        </p:txBody>
      </p:sp>
      <p:sp>
        <p:nvSpPr>
          <p:cNvPr id="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7F7F7F"/>
                </a:solidFill>
              </a:rPr>
              <a:t>2. GSI Concepts and Methods </a:t>
            </a:r>
            <a:r>
              <a:rPr lang="en-US" dirty="0" smtClean="0">
                <a:solidFill>
                  <a:schemeClr val="tx1"/>
                </a:solidFill>
              </a:rPr>
              <a:t>3. Community Sup</a:t>
            </a:r>
            <a:r>
              <a:rPr lang="en-US" dirty="0" smtClean="0">
                <a:solidFill>
                  <a:srgbClr val="000000"/>
                </a:solidFill>
              </a:rPr>
              <a:t>port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4419600"/>
            <a:ext cx="6934200" cy="1676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DTC supports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GSI community users: </a:t>
            </a:r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  <a:hlinkClick r:id="rId3"/>
              </a:rPr>
              <a:t>gsi_help@ucar.edu</a:t>
            </a:r>
            <a:endParaRPr lang="en-US" sz="24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HWRF: 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  <a:hlinkClick r:id="rId4"/>
              </a:rPr>
              <a:t>wrfhelp@</a:t>
            </a:r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  <a:hlinkClick r:id="rId4"/>
              </a:rPr>
              <a:t>ucar.edu</a:t>
            </a:r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4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92162"/>
          </a:xfrm>
        </p:spPr>
        <p:txBody>
          <a:bodyPr/>
          <a:lstStyle/>
          <a:p>
            <a:r>
              <a:rPr lang="en-US" dirty="0" smtClean="0"/>
              <a:t>Community GSI Public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3124200"/>
          </a:xfrm>
        </p:spPr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Stand alone release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Latest version is V3.4 (July, 2015)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Next release is planned for Summer 2016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Currently GSI is released together with another ensemble based DA system (GSI and </a:t>
            </a:r>
            <a:r>
              <a:rPr lang="en-US" sz="2400" dirty="0" err="1" smtClean="0">
                <a:latin typeface="Arial"/>
                <a:cs typeface="Arial"/>
              </a:rPr>
              <a:t>EnKF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r>
              <a:rPr lang="en-US" sz="2400" dirty="0" smtClean="0">
                <a:latin typeface="Arial"/>
                <a:cs typeface="Arial"/>
              </a:rPr>
              <a:t>HWRF release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Include GSI and other </a:t>
            </a:r>
            <a:r>
              <a:rPr lang="en-US" sz="2400" dirty="0" err="1" smtClean="0">
                <a:latin typeface="Arial"/>
                <a:cs typeface="Arial"/>
              </a:rPr>
              <a:t>compoments</a:t>
            </a:r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7F7F7F"/>
                </a:solidFill>
              </a:rPr>
              <a:t>2. GSI Concepts and Methods </a:t>
            </a:r>
            <a:r>
              <a:rPr lang="en-US" dirty="0" smtClean="0">
                <a:solidFill>
                  <a:schemeClr val="tx1"/>
                </a:solidFill>
              </a:rPr>
              <a:t>3. Community </a:t>
            </a:r>
            <a:r>
              <a:rPr lang="en-US" dirty="0" smtClean="0">
                <a:solidFill>
                  <a:srgbClr val="000000"/>
                </a:solidFill>
              </a:rPr>
              <a:t>Support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92162"/>
          </a:xfrm>
        </p:spPr>
        <p:txBody>
          <a:bodyPr/>
          <a:lstStyle/>
          <a:p>
            <a:pPr lvl="1"/>
            <a:r>
              <a:rPr lang="en-US" sz="3200" dirty="0" smtClean="0">
                <a:latin typeface="Arial"/>
                <a:cs typeface="Arial"/>
              </a:rPr>
              <a:t>Community GSI Resources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609600"/>
            <a:ext cx="2743200" cy="5486400"/>
          </a:xfrm>
        </p:spPr>
        <p:txBody>
          <a:bodyPr/>
          <a:lstStyle/>
          <a:p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Code download (stand alone)</a:t>
            </a:r>
          </a:p>
          <a:p>
            <a:r>
              <a:rPr lang="en-US" sz="2400" dirty="0" smtClean="0">
                <a:latin typeface="Arial"/>
                <a:cs typeface="Arial"/>
              </a:rPr>
              <a:t>User’s Guide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Match each </a:t>
            </a:r>
          </a:p>
          <a:p>
            <a:pPr lvl="1">
              <a:buNone/>
            </a:pPr>
            <a:r>
              <a:rPr lang="en-US" sz="2400" dirty="0" smtClean="0">
                <a:latin typeface="Arial"/>
                <a:cs typeface="Arial"/>
              </a:rPr>
              <a:t>   official release</a:t>
            </a:r>
          </a:p>
          <a:p>
            <a:r>
              <a:rPr lang="en-US" sz="2400" dirty="0" smtClean="0">
                <a:latin typeface="Arial"/>
                <a:cs typeface="Arial"/>
              </a:rPr>
              <a:t>Workshop presentations</a:t>
            </a:r>
          </a:p>
          <a:p>
            <a:r>
              <a:rPr lang="en-US" sz="2400" dirty="0" smtClean="0">
                <a:latin typeface="Arial"/>
                <a:cs typeface="Arial"/>
              </a:rPr>
              <a:t>Tutorial lectures</a:t>
            </a:r>
          </a:p>
          <a:p>
            <a:r>
              <a:rPr lang="en-US" sz="2400" dirty="0" smtClean="0">
                <a:latin typeface="Arial"/>
                <a:cs typeface="Arial"/>
              </a:rPr>
              <a:t>Online tutorial and practical cases</a:t>
            </a:r>
          </a:p>
          <a:p>
            <a:r>
              <a:rPr lang="en-US" sz="2400" dirty="0" smtClean="0">
                <a:latin typeface="Arial"/>
                <a:cs typeface="Arial"/>
              </a:rPr>
              <a:t>Code browser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05200" y="5334000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http://www.dtcenter.org/com-GSI/users/index.php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453"/>
          <a:stretch/>
        </p:blipFill>
        <p:spPr>
          <a:xfrm>
            <a:off x="3124200" y="1295400"/>
            <a:ext cx="5867400" cy="3827103"/>
          </a:xfrm>
          <a:prstGeom prst="rect">
            <a:avLst/>
          </a:prstGeom>
        </p:spPr>
      </p:pic>
      <p:sp>
        <p:nvSpPr>
          <p:cNvPr id="9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7F7F7F"/>
                </a:solidFill>
              </a:rPr>
              <a:t>2. GSI Concepts and Methods </a:t>
            </a:r>
            <a:r>
              <a:rPr lang="en-US" dirty="0" smtClean="0">
                <a:solidFill>
                  <a:schemeClr val="tx1"/>
                </a:solidFill>
              </a:rPr>
              <a:t>3. Community </a:t>
            </a:r>
            <a:r>
              <a:rPr lang="en-US" dirty="0" smtClean="0">
                <a:solidFill>
                  <a:srgbClr val="000000"/>
                </a:solidFill>
              </a:rPr>
              <a:t>Support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792162"/>
          </a:xfrm>
        </p:spPr>
        <p:txBody>
          <a:bodyPr/>
          <a:lstStyle/>
          <a:p>
            <a:r>
              <a:rPr lang="en-US" sz="3600" dirty="0" smtClean="0"/>
              <a:t>Reference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Data Assimilation Concept and Methods (ECMWF Training Course, </a:t>
            </a:r>
            <a:r>
              <a:rPr lang="en-US" sz="2400" dirty="0" err="1" smtClean="0">
                <a:latin typeface="Arial"/>
                <a:cs typeface="Arial"/>
              </a:rPr>
              <a:t>Bouttier</a:t>
            </a:r>
            <a:r>
              <a:rPr lang="en-US" sz="2400" dirty="0" smtClean="0">
                <a:latin typeface="Arial"/>
                <a:cs typeface="Arial"/>
              </a:rPr>
              <a:t> &amp; Courtier)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GSI Tutorial Lectures: 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GSI overview (John </a:t>
            </a:r>
            <a:r>
              <a:rPr lang="en-US" sz="2400" dirty="0" err="1" smtClean="0">
                <a:latin typeface="Arial"/>
                <a:cs typeface="Arial"/>
              </a:rPr>
              <a:t>Derber</a:t>
            </a:r>
            <a:r>
              <a:rPr lang="en-US" sz="2400" dirty="0" smtClean="0">
                <a:latin typeface="Arial"/>
                <a:cs typeface="Arial"/>
              </a:rPr>
              <a:t>, Ming Hu)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Fundamentals of Data Assimilation (Tom </a:t>
            </a:r>
            <a:r>
              <a:rPr lang="en-US" sz="2400" dirty="0" err="1" smtClean="0">
                <a:latin typeface="Arial"/>
                <a:cs typeface="Arial"/>
              </a:rPr>
              <a:t>Auligne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Background and Observation Errors (Daryl Kleist)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GSI Hybrid Data Assimilation (Jeff Whitaker, Daryl Kleist)</a:t>
            </a:r>
          </a:p>
          <a:p>
            <a:pPr lvl="1">
              <a:lnSpc>
                <a:spcPct val="110000"/>
              </a:lnSpc>
            </a:pPr>
            <a:r>
              <a:rPr lang="en-US" sz="2400" dirty="0" smtClean="0">
                <a:latin typeface="Arial"/>
                <a:cs typeface="Arial"/>
              </a:rPr>
              <a:t>Aerosol Data Assimilation (</a:t>
            </a:r>
            <a:r>
              <a:rPr lang="en-US" sz="2400" dirty="0" err="1" smtClean="0">
                <a:latin typeface="Arial"/>
                <a:cs typeface="Arial"/>
              </a:rPr>
              <a:t>Zhiquan</a:t>
            </a:r>
            <a:r>
              <a:rPr lang="en-US" sz="2400" dirty="0" smtClean="0">
                <a:latin typeface="Arial"/>
                <a:cs typeface="Arial"/>
              </a:rPr>
              <a:t> Liu)</a:t>
            </a:r>
          </a:p>
          <a:p>
            <a:pPr lvl="1">
              <a:lnSpc>
                <a:spcPct val="110000"/>
              </a:lnSpc>
            </a:pPr>
            <a:endParaRPr lang="en-US" sz="2400" dirty="0" smtClean="0">
              <a:latin typeface="Arial"/>
              <a:cs typeface="Arial"/>
            </a:endParaRPr>
          </a:p>
          <a:p>
            <a:pPr lvl="1">
              <a:lnSpc>
                <a:spcPct val="110000"/>
              </a:lnSpc>
            </a:pPr>
            <a:endParaRPr lang="en-US" sz="24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4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What is Data Assimilation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8305800" cy="5029200"/>
          </a:xfrm>
        </p:spPr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Numerical Weather Prediction (NWP)</a:t>
            </a:r>
          </a:p>
          <a:p>
            <a:pPr marL="274638" lvl="1" indent="0">
              <a:buNone/>
            </a:pPr>
            <a:r>
              <a:rPr lang="en-US" sz="2000" dirty="0" smtClean="0">
                <a:latin typeface="Arial"/>
                <a:cs typeface="Arial"/>
              </a:rPr>
              <a:t>Given an estimate of the current state of the atmosphere (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initial conditions</a:t>
            </a:r>
            <a:r>
              <a:rPr lang="en-US" sz="2000" dirty="0" smtClean="0">
                <a:latin typeface="Arial"/>
                <a:cs typeface="Arial"/>
              </a:rPr>
              <a:t>), and appropriate surface </a:t>
            </a:r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dirty="0" smtClean="0">
                <a:latin typeface="Arial"/>
                <a:cs typeface="Arial"/>
              </a:rPr>
              <a:t>and lateral, if regional) </a:t>
            </a:r>
            <a:r>
              <a:rPr lang="en-US" sz="2000" dirty="0" smtClean="0">
                <a:solidFill>
                  <a:srgbClr val="1F497D"/>
                </a:solidFill>
                <a:latin typeface="Arial"/>
                <a:cs typeface="Arial"/>
              </a:rPr>
              <a:t>boundary conditions</a:t>
            </a:r>
            <a:r>
              <a:rPr lang="en-US" sz="2000" dirty="0" smtClean="0">
                <a:latin typeface="Arial"/>
                <a:cs typeface="Arial"/>
              </a:rPr>
              <a:t>, the </a:t>
            </a:r>
            <a:r>
              <a:rPr lang="en-US" sz="2000" dirty="0" smtClean="0">
                <a:solidFill>
                  <a:srgbClr val="1F497D"/>
                </a:solidFill>
                <a:latin typeface="Arial"/>
                <a:cs typeface="Arial"/>
              </a:rPr>
              <a:t>model</a:t>
            </a:r>
            <a:r>
              <a:rPr lang="en-US" sz="2000" dirty="0" smtClean="0">
                <a:latin typeface="Arial"/>
                <a:cs typeface="Arial"/>
              </a:rPr>
              <a:t> simulates the atmospheric evolution (forecasts)</a:t>
            </a:r>
          </a:p>
          <a:p>
            <a:pPr lvl="1">
              <a:spcBef>
                <a:spcPts val="975"/>
              </a:spcBef>
            </a:pPr>
            <a:r>
              <a:rPr lang="en-US" sz="2000" dirty="0" smtClean="0">
                <a:latin typeface="Arial"/>
                <a:cs typeface="Arial"/>
              </a:rPr>
              <a:t>“Knowing the current state of the weather is as important as the numerical computer models processing the data.”-NOAA National Climatic Data Center 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47800" y="5715000"/>
            <a:ext cx="6324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15200" y="5726668"/>
            <a:ext cx="68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19600" y="38100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724400" y="4038600"/>
            <a:ext cx="0" cy="1676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42416" y="5715000"/>
            <a:ext cx="3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1803400" y="4482677"/>
            <a:ext cx="4368800" cy="1181934"/>
            <a:chOff x="1955800" y="4254077"/>
            <a:chExt cx="4368800" cy="1181934"/>
          </a:xfrm>
        </p:grpSpPr>
        <p:sp>
          <p:nvSpPr>
            <p:cNvPr id="17" name="Oval 16"/>
            <p:cNvSpPr/>
            <p:nvPr/>
          </p:nvSpPr>
          <p:spPr>
            <a:xfrm>
              <a:off x="4846320" y="4334256"/>
              <a:ext cx="67055" cy="6705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955800" y="4254077"/>
              <a:ext cx="4368800" cy="1181934"/>
            </a:xfrm>
            <a:custGeom>
              <a:avLst/>
              <a:gdLst>
                <a:gd name="connsiteX0" fmla="*/ 0 w 4368800"/>
                <a:gd name="connsiteY0" fmla="*/ 1003723 h 1181934"/>
                <a:gd name="connsiteX1" fmla="*/ 177800 w 4368800"/>
                <a:gd name="connsiteY1" fmla="*/ 1003723 h 1181934"/>
                <a:gd name="connsiteX2" fmla="*/ 736600 w 4368800"/>
                <a:gd name="connsiteY2" fmla="*/ 1130723 h 1181934"/>
                <a:gd name="connsiteX3" fmla="*/ 1206500 w 4368800"/>
                <a:gd name="connsiteY3" fmla="*/ 1168823 h 1181934"/>
                <a:gd name="connsiteX4" fmla="*/ 1600200 w 4368800"/>
                <a:gd name="connsiteY4" fmla="*/ 914823 h 1181934"/>
                <a:gd name="connsiteX5" fmla="*/ 1879600 w 4368800"/>
                <a:gd name="connsiteY5" fmla="*/ 686223 h 1181934"/>
                <a:gd name="connsiteX6" fmla="*/ 2311400 w 4368800"/>
                <a:gd name="connsiteY6" fmla="*/ 317923 h 1181934"/>
                <a:gd name="connsiteX7" fmla="*/ 2832100 w 4368800"/>
                <a:gd name="connsiteY7" fmla="*/ 423 h 1181934"/>
                <a:gd name="connsiteX8" fmla="*/ 3530600 w 4368800"/>
                <a:gd name="connsiteY8" fmla="*/ 254423 h 1181934"/>
                <a:gd name="connsiteX9" fmla="*/ 4140200 w 4368800"/>
                <a:gd name="connsiteY9" fmla="*/ 444923 h 1181934"/>
                <a:gd name="connsiteX10" fmla="*/ 4368800 w 4368800"/>
                <a:gd name="connsiteY10" fmla="*/ 406823 h 11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68800" h="1181934">
                  <a:moveTo>
                    <a:pt x="0" y="1003723"/>
                  </a:moveTo>
                  <a:cubicBezTo>
                    <a:pt x="27516" y="993139"/>
                    <a:pt x="55033" y="982556"/>
                    <a:pt x="177800" y="1003723"/>
                  </a:cubicBezTo>
                  <a:cubicBezTo>
                    <a:pt x="300567" y="1024890"/>
                    <a:pt x="565150" y="1103206"/>
                    <a:pt x="736600" y="1130723"/>
                  </a:cubicBezTo>
                  <a:cubicBezTo>
                    <a:pt x="908050" y="1158240"/>
                    <a:pt x="1062567" y="1204806"/>
                    <a:pt x="1206500" y="1168823"/>
                  </a:cubicBezTo>
                  <a:cubicBezTo>
                    <a:pt x="1350433" y="1132840"/>
                    <a:pt x="1488017" y="995256"/>
                    <a:pt x="1600200" y="914823"/>
                  </a:cubicBezTo>
                  <a:cubicBezTo>
                    <a:pt x="1712383" y="834390"/>
                    <a:pt x="1761067" y="785706"/>
                    <a:pt x="1879600" y="686223"/>
                  </a:cubicBezTo>
                  <a:cubicBezTo>
                    <a:pt x="1998133" y="586740"/>
                    <a:pt x="2152650" y="432223"/>
                    <a:pt x="2311400" y="317923"/>
                  </a:cubicBezTo>
                  <a:cubicBezTo>
                    <a:pt x="2470150" y="203623"/>
                    <a:pt x="2628900" y="11006"/>
                    <a:pt x="2832100" y="423"/>
                  </a:cubicBezTo>
                  <a:cubicBezTo>
                    <a:pt x="3035300" y="-10160"/>
                    <a:pt x="3312583" y="180340"/>
                    <a:pt x="3530600" y="254423"/>
                  </a:cubicBezTo>
                  <a:cubicBezTo>
                    <a:pt x="3748617" y="328506"/>
                    <a:pt x="4000500" y="419523"/>
                    <a:pt x="4140200" y="444923"/>
                  </a:cubicBezTo>
                  <a:cubicBezTo>
                    <a:pt x="4279900" y="470323"/>
                    <a:pt x="4368800" y="406823"/>
                    <a:pt x="4368800" y="406823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scene3d>
              <a:camera prst="orthographicFront">
                <a:rot lat="0" lon="0" rev="20999999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866900" y="4267200"/>
            <a:ext cx="4368800" cy="1223675"/>
            <a:chOff x="2019300" y="4059936"/>
            <a:chExt cx="4368800" cy="1223675"/>
          </a:xfrm>
        </p:grpSpPr>
        <p:sp>
          <p:nvSpPr>
            <p:cNvPr id="68" name="Freeform 67"/>
            <p:cNvSpPr/>
            <p:nvPr/>
          </p:nvSpPr>
          <p:spPr>
            <a:xfrm>
              <a:off x="2019300" y="4101677"/>
              <a:ext cx="4368800" cy="1181934"/>
            </a:xfrm>
            <a:custGeom>
              <a:avLst/>
              <a:gdLst>
                <a:gd name="connsiteX0" fmla="*/ 0 w 4368800"/>
                <a:gd name="connsiteY0" fmla="*/ 1003723 h 1181934"/>
                <a:gd name="connsiteX1" fmla="*/ 177800 w 4368800"/>
                <a:gd name="connsiteY1" fmla="*/ 1003723 h 1181934"/>
                <a:gd name="connsiteX2" fmla="*/ 736600 w 4368800"/>
                <a:gd name="connsiteY2" fmla="*/ 1130723 h 1181934"/>
                <a:gd name="connsiteX3" fmla="*/ 1206500 w 4368800"/>
                <a:gd name="connsiteY3" fmla="*/ 1168823 h 1181934"/>
                <a:gd name="connsiteX4" fmla="*/ 1600200 w 4368800"/>
                <a:gd name="connsiteY4" fmla="*/ 914823 h 1181934"/>
                <a:gd name="connsiteX5" fmla="*/ 1879600 w 4368800"/>
                <a:gd name="connsiteY5" fmla="*/ 686223 h 1181934"/>
                <a:gd name="connsiteX6" fmla="*/ 2311400 w 4368800"/>
                <a:gd name="connsiteY6" fmla="*/ 317923 h 1181934"/>
                <a:gd name="connsiteX7" fmla="*/ 2832100 w 4368800"/>
                <a:gd name="connsiteY7" fmla="*/ 423 h 1181934"/>
                <a:gd name="connsiteX8" fmla="*/ 3530600 w 4368800"/>
                <a:gd name="connsiteY8" fmla="*/ 254423 h 1181934"/>
                <a:gd name="connsiteX9" fmla="*/ 4140200 w 4368800"/>
                <a:gd name="connsiteY9" fmla="*/ 444923 h 1181934"/>
                <a:gd name="connsiteX10" fmla="*/ 4368800 w 4368800"/>
                <a:gd name="connsiteY10" fmla="*/ 406823 h 11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68800" h="1181934">
                  <a:moveTo>
                    <a:pt x="0" y="1003723"/>
                  </a:moveTo>
                  <a:cubicBezTo>
                    <a:pt x="27516" y="993139"/>
                    <a:pt x="55033" y="982556"/>
                    <a:pt x="177800" y="1003723"/>
                  </a:cubicBezTo>
                  <a:cubicBezTo>
                    <a:pt x="300567" y="1024890"/>
                    <a:pt x="565150" y="1103206"/>
                    <a:pt x="736600" y="1130723"/>
                  </a:cubicBezTo>
                  <a:cubicBezTo>
                    <a:pt x="908050" y="1158240"/>
                    <a:pt x="1062567" y="1204806"/>
                    <a:pt x="1206500" y="1168823"/>
                  </a:cubicBezTo>
                  <a:cubicBezTo>
                    <a:pt x="1350433" y="1132840"/>
                    <a:pt x="1488017" y="995256"/>
                    <a:pt x="1600200" y="914823"/>
                  </a:cubicBezTo>
                  <a:cubicBezTo>
                    <a:pt x="1712383" y="834390"/>
                    <a:pt x="1761067" y="785706"/>
                    <a:pt x="1879600" y="686223"/>
                  </a:cubicBezTo>
                  <a:cubicBezTo>
                    <a:pt x="1998133" y="586740"/>
                    <a:pt x="2152650" y="432223"/>
                    <a:pt x="2311400" y="317923"/>
                  </a:cubicBezTo>
                  <a:cubicBezTo>
                    <a:pt x="2470150" y="203623"/>
                    <a:pt x="2628900" y="11006"/>
                    <a:pt x="2832100" y="423"/>
                  </a:cubicBezTo>
                  <a:cubicBezTo>
                    <a:pt x="3035300" y="-10160"/>
                    <a:pt x="3312583" y="180340"/>
                    <a:pt x="3530600" y="254423"/>
                  </a:cubicBezTo>
                  <a:cubicBezTo>
                    <a:pt x="3748617" y="328506"/>
                    <a:pt x="4000500" y="419523"/>
                    <a:pt x="4140200" y="444923"/>
                  </a:cubicBezTo>
                  <a:cubicBezTo>
                    <a:pt x="4279900" y="470323"/>
                    <a:pt x="4368800" y="406823"/>
                    <a:pt x="4368800" y="406823"/>
                  </a:cubicBezTo>
                </a:path>
              </a:pathLst>
            </a:cu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6320" y="4059936"/>
              <a:ext cx="67055" cy="6705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>
                  <a:shade val="60000"/>
                  <a:satMod val="110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133600" y="4800600"/>
            <a:ext cx="2331719" cy="457200"/>
            <a:chOff x="2286000" y="4572000"/>
            <a:chExt cx="2331719" cy="457200"/>
          </a:xfrm>
        </p:grpSpPr>
        <p:sp>
          <p:nvSpPr>
            <p:cNvPr id="40" name="Isosceles Triangle 39"/>
            <p:cNvSpPr/>
            <p:nvPr/>
          </p:nvSpPr>
          <p:spPr>
            <a:xfrm>
              <a:off x="2286000" y="4724400"/>
              <a:ext cx="45719" cy="76200"/>
            </a:xfrm>
            <a:prstGeom prst="triangl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3688081" y="4876800"/>
              <a:ext cx="45719" cy="76200"/>
            </a:xfrm>
            <a:prstGeom prst="triangl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2590800" y="4953000"/>
              <a:ext cx="45719" cy="76200"/>
            </a:xfrm>
            <a:prstGeom prst="triangl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4145281" y="4724400"/>
              <a:ext cx="45719" cy="76200"/>
            </a:xfrm>
            <a:prstGeom prst="triangl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/>
            <p:cNvSpPr/>
            <p:nvPr/>
          </p:nvSpPr>
          <p:spPr>
            <a:xfrm>
              <a:off x="4572000" y="4572000"/>
              <a:ext cx="45719" cy="76200"/>
            </a:xfrm>
            <a:prstGeom prst="triangl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790700" y="4800600"/>
            <a:ext cx="4330700" cy="800100"/>
            <a:chOff x="1790700" y="4800600"/>
            <a:chExt cx="4330700" cy="800100"/>
          </a:xfrm>
        </p:grpSpPr>
        <p:sp>
          <p:nvSpPr>
            <p:cNvPr id="80" name="Freeform 79"/>
            <p:cNvSpPr/>
            <p:nvPr/>
          </p:nvSpPr>
          <p:spPr>
            <a:xfrm>
              <a:off x="1790700" y="4821079"/>
              <a:ext cx="4330700" cy="779621"/>
            </a:xfrm>
            <a:custGeom>
              <a:avLst/>
              <a:gdLst>
                <a:gd name="connsiteX0" fmla="*/ 0 w 4330700"/>
                <a:gd name="connsiteY0" fmla="*/ 43021 h 779621"/>
                <a:gd name="connsiteX1" fmla="*/ 355600 w 4330700"/>
                <a:gd name="connsiteY1" fmla="*/ 208121 h 779621"/>
                <a:gd name="connsiteX2" fmla="*/ 711200 w 4330700"/>
                <a:gd name="connsiteY2" fmla="*/ 449421 h 779621"/>
                <a:gd name="connsiteX3" fmla="*/ 1066800 w 4330700"/>
                <a:gd name="connsiteY3" fmla="*/ 563721 h 779621"/>
                <a:gd name="connsiteX4" fmla="*/ 1841500 w 4330700"/>
                <a:gd name="connsiteY4" fmla="*/ 309721 h 779621"/>
                <a:gd name="connsiteX5" fmla="*/ 2273300 w 4330700"/>
                <a:gd name="connsiteY5" fmla="*/ 157321 h 779621"/>
                <a:gd name="connsiteX6" fmla="*/ 2730500 w 4330700"/>
                <a:gd name="connsiteY6" fmla="*/ 17621 h 779621"/>
                <a:gd name="connsiteX7" fmla="*/ 2984500 w 4330700"/>
                <a:gd name="connsiteY7" fmla="*/ 55721 h 779621"/>
                <a:gd name="connsiteX8" fmla="*/ 3594100 w 4330700"/>
                <a:gd name="connsiteY8" fmla="*/ 500221 h 779621"/>
                <a:gd name="connsiteX9" fmla="*/ 4330700 w 4330700"/>
                <a:gd name="connsiteY9" fmla="*/ 779621 h 77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0700" h="779621">
                  <a:moveTo>
                    <a:pt x="0" y="43021"/>
                  </a:moveTo>
                  <a:cubicBezTo>
                    <a:pt x="118533" y="91704"/>
                    <a:pt x="237067" y="140388"/>
                    <a:pt x="355600" y="208121"/>
                  </a:cubicBezTo>
                  <a:cubicBezTo>
                    <a:pt x="474133" y="275854"/>
                    <a:pt x="592667" y="390154"/>
                    <a:pt x="711200" y="449421"/>
                  </a:cubicBezTo>
                  <a:cubicBezTo>
                    <a:pt x="829733" y="508688"/>
                    <a:pt x="878417" y="587004"/>
                    <a:pt x="1066800" y="563721"/>
                  </a:cubicBezTo>
                  <a:cubicBezTo>
                    <a:pt x="1255183" y="540438"/>
                    <a:pt x="1640417" y="377454"/>
                    <a:pt x="1841500" y="309721"/>
                  </a:cubicBezTo>
                  <a:cubicBezTo>
                    <a:pt x="2042583" y="241988"/>
                    <a:pt x="2125133" y="206004"/>
                    <a:pt x="2273300" y="157321"/>
                  </a:cubicBezTo>
                  <a:cubicBezTo>
                    <a:pt x="2421467" y="108638"/>
                    <a:pt x="2611967" y="34554"/>
                    <a:pt x="2730500" y="17621"/>
                  </a:cubicBezTo>
                  <a:cubicBezTo>
                    <a:pt x="2849033" y="688"/>
                    <a:pt x="2840567" y="-24712"/>
                    <a:pt x="2984500" y="55721"/>
                  </a:cubicBezTo>
                  <a:cubicBezTo>
                    <a:pt x="3128433" y="136154"/>
                    <a:pt x="3369733" y="379571"/>
                    <a:pt x="3594100" y="500221"/>
                  </a:cubicBezTo>
                  <a:cubicBezTo>
                    <a:pt x="3818467" y="620871"/>
                    <a:pt x="4203700" y="733054"/>
                    <a:pt x="4330700" y="779621"/>
                  </a:cubicBezTo>
                </a:path>
              </a:pathLst>
            </a:custGeom>
            <a:ln>
              <a:solidFill>
                <a:srgbClr val="008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93920" y="4800600"/>
              <a:ext cx="67055" cy="67056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>
                  <a:alpha val="99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990600" y="3581400"/>
            <a:ext cx="296747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chemeClr val="accent1"/>
                </a:solidFill>
              </a:rPr>
              <a:t>Model-based guess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rgbClr val="008000"/>
                </a:solidFill>
              </a:rPr>
              <a:t>Observation-based guess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rgbClr val="FF0000"/>
                </a:solidFill>
              </a:rPr>
              <a:t>Combined guess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7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7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1. Data Assimilation Concepts</a:t>
            </a:r>
            <a:r>
              <a:rPr lang="en-US" dirty="0" smtClean="0"/>
              <a:t> 2. GSI Concepts and Methods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5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What is Data Assimilation (Cont.)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7200" y="1173756"/>
            <a:ext cx="8229600" cy="1569444"/>
            <a:chOff x="457200" y="1371600"/>
            <a:chExt cx="8229600" cy="1569444"/>
          </a:xfrm>
        </p:grpSpPr>
        <p:pic>
          <p:nvPicPr>
            <p:cNvPr id="5" name="Picture 5" descr="nanjing_dus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680801"/>
              <a:ext cx="3015048" cy="116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3800" y="1376001"/>
              <a:ext cx="2387600" cy="15650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800" y="1371600"/>
              <a:ext cx="2286000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429000" y="1985601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6000" y="1985601"/>
              <a:ext cx="31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4624" y="2788622"/>
            <a:ext cx="1982516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Background (</a:t>
            </a:r>
            <a:r>
              <a:rPr lang="en-US" sz="1600" dirty="0" err="1" smtClean="0"/>
              <a:t>x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): </a:t>
            </a:r>
            <a:r>
              <a:rPr lang="en-US" sz="1200" dirty="0" smtClean="0"/>
              <a:t>gives a complete description of the atmosphere, but errors grow rapidly in time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6442" y="2819400"/>
            <a:ext cx="2107758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Observations (y): </a:t>
            </a:r>
            <a:r>
              <a:rPr lang="en-US" sz="1200" dirty="0" smtClean="0"/>
              <a:t>provide an incomplete description of the atmospheric state, but bring up to date information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05382" y="4495800"/>
            <a:ext cx="4357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assimilation: </a:t>
            </a:r>
            <a:r>
              <a:rPr lang="en-US" sz="1400" dirty="0" smtClean="0"/>
              <a:t>combines these two sources of information to produce an optimal (best) estimate of the atmospheric state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975944" y="2971800"/>
            <a:ext cx="1282700" cy="646331"/>
          </a:xfrm>
          <a:prstGeom prst="rect">
            <a:avLst/>
          </a:prstGeom>
          <a:noFill/>
          <a:ln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Analysis </a:t>
            </a:r>
            <a:r>
              <a:rPr lang="en-US" dirty="0"/>
              <a:t>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a</a:t>
            </a:r>
            <a:r>
              <a:rPr lang="en-US" baseline="-25000" dirty="0" smtClean="0"/>
              <a:t> </a:t>
            </a:r>
            <a:r>
              <a:rPr lang="en-US" dirty="0" smtClean="0"/>
              <a:t>at t=t</a:t>
            </a:r>
            <a:r>
              <a:rPr lang="en-US" baseline="-25000" dirty="0" smtClean="0"/>
              <a:t>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 rot="5400000">
            <a:off x="3124200" y="2286001"/>
            <a:ext cx="457200" cy="3962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328267" y="3148399"/>
            <a:ext cx="449866" cy="29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10400" y="563880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Forecast</a:t>
            </a:r>
          </a:p>
          <a:p>
            <a:pPr algn="ctr"/>
            <a:r>
              <a:rPr lang="en-US" dirty="0" smtClean="0">
                <a:solidFill>
                  <a:srgbClr val="008000"/>
                </a:solidFill>
              </a:rPr>
              <a:t>(</a:t>
            </a:r>
            <a:r>
              <a:rPr lang="en-US" dirty="0" err="1" smtClean="0">
                <a:solidFill>
                  <a:srgbClr val="008000"/>
                </a:solidFill>
              </a:rPr>
              <a:t>x</a:t>
            </a:r>
            <a:r>
              <a:rPr lang="en-US" baseline="-25000" dirty="0" err="1" smtClean="0">
                <a:solidFill>
                  <a:srgbClr val="008000"/>
                </a:solidFill>
              </a:rPr>
              <a:t>t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467600" y="5181600"/>
            <a:ext cx="304800" cy="381001"/>
          </a:xfrm>
          <a:prstGeom prst="down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848600" y="3733800"/>
            <a:ext cx="1066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 conditions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5334000"/>
            <a:ext cx="5334000" cy="11387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</a:t>
            </a:r>
            <a:r>
              <a:rPr lang="en-US" baseline="-25000" dirty="0" err="1" smtClean="0"/>
              <a:t>a</a:t>
            </a:r>
            <a:r>
              <a:rPr lang="en-US" dirty="0" smtClean="0"/>
              <a:t>=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b</a:t>
            </a:r>
            <a:r>
              <a:rPr lang="en-US" dirty="0" err="1" smtClean="0"/>
              <a:t>x</a:t>
            </a:r>
            <a:r>
              <a:rPr lang="en-US" baseline="-25000" dirty="0" err="1" smtClean="0"/>
              <a:t>b</a:t>
            </a:r>
            <a:r>
              <a:rPr lang="en-US" baseline="-25000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o</a:t>
            </a:r>
            <a:r>
              <a:rPr lang="en-US" dirty="0" err="1" smtClean="0"/>
              <a:t>y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b</a:t>
            </a:r>
            <a:r>
              <a:rPr lang="en-US" baseline="-25000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K(y-</a:t>
            </a:r>
            <a:r>
              <a:rPr lang="en-US" dirty="0" err="1" smtClean="0"/>
              <a:t>x</a:t>
            </a:r>
            <a:r>
              <a:rPr lang="en-US" baseline="-25000" dirty="0" err="1" smtClean="0"/>
              <a:t>b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marL="285750" indent="-285750" algn="ctr">
              <a:buFont typeface="Wingdings" charset="2"/>
              <a:buChar char="ü"/>
            </a:pPr>
            <a:r>
              <a:rPr lang="en-US" sz="1600" dirty="0" smtClean="0"/>
              <a:t>How to find optimal weighting for background information and observations?</a:t>
            </a:r>
            <a:endParaRPr lang="en-US" sz="1600" dirty="0"/>
          </a:p>
        </p:txBody>
      </p:sp>
      <p:sp>
        <p:nvSpPr>
          <p:cNvPr id="28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1. Data Assimilation Concepts</a:t>
            </a:r>
            <a:r>
              <a:rPr lang="en-US" dirty="0" smtClean="0"/>
              <a:t> 2. GSI Concepts and Methods 3. Community Support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010400" y="4343400"/>
            <a:ext cx="1371600" cy="685800"/>
            <a:chOff x="7010400" y="4343400"/>
            <a:chExt cx="1371600" cy="685800"/>
          </a:xfrm>
        </p:grpSpPr>
        <p:sp>
          <p:nvSpPr>
            <p:cNvPr id="24" name="TextBox 23"/>
            <p:cNvSpPr txBox="1"/>
            <p:nvPr/>
          </p:nvSpPr>
          <p:spPr>
            <a:xfrm>
              <a:off x="7143938" y="4419600"/>
              <a:ext cx="12380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8000"/>
                  </a:solidFill>
                </a:rPr>
                <a:t>Forecast model</a:t>
              </a:r>
              <a:endParaRPr lang="en-US" sz="1600" dirty="0">
                <a:solidFill>
                  <a:srgbClr val="008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010400" y="4343400"/>
              <a:ext cx="1143000" cy="685800"/>
            </a:xfrm>
            <a:prstGeom prst="ellipse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Down Arrow 28"/>
          <p:cNvSpPr/>
          <p:nvPr/>
        </p:nvSpPr>
        <p:spPr>
          <a:xfrm>
            <a:off x="7467600" y="3810000"/>
            <a:ext cx="304800" cy="381001"/>
          </a:xfrm>
          <a:prstGeom prst="down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98438"/>
            <a:ext cx="8229600" cy="792162"/>
          </a:xfrm>
        </p:spPr>
        <p:txBody>
          <a:bodyPr/>
          <a:lstStyle/>
          <a:p>
            <a:r>
              <a:rPr lang="en-US" dirty="0" smtClean="0"/>
              <a:t>Introduction to GSI</a:t>
            </a:r>
            <a:endParaRPr lang="en-US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GSI used </a:t>
            </a:r>
            <a:r>
              <a:rPr lang="en-US" sz="2400" dirty="0">
                <a:latin typeface="Arial"/>
                <a:cs typeface="Arial"/>
              </a:rPr>
              <a:t>in NCEP operations for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Regional: NAM, HWRF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Global: GFS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400" dirty="0" smtClean="0">
                <a:latin typeface="Arial"/>
                <a:cs typeface="Arial"/>
              </a:rPr>
              <a:t>Analysis system: RTMA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NOAA: RAP, HRRR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GMAO </a:t>
            </a:r>
            <a:r>
              <a:rPr lang="en-US" sz="2400" dirty="0" smtClean="0">
                <a:latin typeface="Arial"/>
                <a:cs typeface="Arial"/>
              </a:rPr>
              <a:t>collaboration: GEOS</a:t>
            </a:r>
          </a:p>
          <a:p>
            <a:r>
              <a:rPr lang="en-US" sz="2400" dirty="0" smtClean="0">
                <a:latin typeface="Arial"/>
                <a:cs typeface="Arial"/>
              </a:rPr>
              <a:t>Operational at AFWA</a:t>
            </a:r>
          </a:p>
          <a:p>
            <a:r>
              <a:rPr lang="en-US" sz="2400" dirty="0" smtClean="0">
                <a:latin typeface="Arial"/>
                <a:cs typeface="Arial"/>
              </a:rPr>
              <a:t>Modification to fit into </a:t>
            </a:r>
            <a:r>
              <a:rPr lang="en-US" sz="2400" dirty="0">
                <a:latin typeface="Arial"/>
                <a:cs typeface="Arial"/>
              </a:rPr>
              <a:t>WRF and NCEP</a:t>
            </a:r>
            <a:r>
              <a:rPr lang="en-US" sz="2400" dirty="0" smtClean="0">
                <a:latin typeface="Arial"/>
                <a:cs typeface="Arial"/>
              </a:rPr>
              <a:t> infrastructure</a:t>
            </a:r>
          </a:p>
          <a:p>
            <a:r>
              <a:rPr lang="en-US" sz="2400" dirty="0">
                <a:latin typeface="Arial"/>
                <a:cs typeface="Arial"/>
              </a:rPr>
              <a:t>Evolution to </a:t>
            </a:r>
            <a:r>
              <a:rPr lang="en-US" sz="2400" dirty="0" smtClean="0">
                <a:latin typeface="Arial"/>
                <a:cs typeface="Arial"/>
              </a:rPr>
              <a:t>Earth System Modeling Framework (ESMF)</a:t>
            </a:r>
          </a:p>
          <a:p>
            <a:r>
              <a:rPr lang="en-US" sz="2400" dirty="0" smtClean="0">
                <a:latin typeface="Arial"/>
                <a:cs typeface="Arial"/>
              </a:rPr>
              <a:t>Community support and distribution are handled by the Developmental </a:t>
            </a:r>
            <a:r>
              <a:rPr lang="en-US" sz="2400" dirty="0" err="1" smtClean="0">
                <a:latin typeface="Arial"/>
                <a:cs typeface="Arial"/>
              </a:rPr>
              <a:t>Testbed</a:t>
            </a:r>
            <a:r>
              <a:rPr lang="en-US" sz="2400" dirty="0" smtClean="0">
                <a:latin typeface="Arial"/>
                <a:cs typeface="Arial"/>
              </a:rPr>
              <a:t> Center (DTC)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3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>
                <a:latin typeface="Arial"/>
                <a:cs typeface="Arial"/>
              </a:rPr>
              <a:t>GSI is a </a:t>
            </a:r>
            <a:r>
              <a:rPr lang="en-US" sz="2400" dirty="0" err="1" smtClean="0">
                <a:latin typeface="Arial"/>
                <a:cs typeface="Arial"/>
              </a:rPr>
              <a:t>variational</a:t>
            </a:r>
            <a:r>
              <a:rPr lang="en-US" sz="2400" dirty="0" smtClean="0">
                <a:latin typeface="Arial"/>
                <a:cs typeface="Arial"/>
              </a:rPr>
              <a:t>(</a:t>
            </a:r>
            <a:r>
              <a:rPr lang="en-US" sz="2400" dirty="0" err="1" smtClean="0">
                <a:latin typeface="Arial"/>
                <a:cs typeface="Arial"/>
              </a:rPr>
              <a:t>Var</a:t>
            </a:r>
            <a:r>
              <a:rPr lang="en-US" sz="2400" dirty="0" smtClean="0">
                <a:latin typeface="Arial"/>
                <a:cs typeface="Arial"/>
              </a:rPr>
              <a:t>) data assimilation system, with hybrid options</a:t>
            </a:r>
          </a:p>
          <a:p>
            <a:r>
              <a:rPr lang="en-US" sz="2400" dirty="0" err="1" smtClean="0">
                <a:latin typeface="Arial"/>
                <a:cs typeface="Arial"/>
              </a:rPr>
              <a:t>Variational</a:t>
            </a:r>
            <a:r>
              <a:rPr lang="en-US" sz="2400" dirty="0" smtClean="0">
                <a:latin typeface="Arial"/>
                <a:cs typeface="Arial"/>
              </a:rPr>
              <a:t> methods are based on the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maximum likelihood combination</a:t>
            </a:r>
            <a:r>
              <a:rPr lang="en-US" sz="2400" dirty="0" smtClean="0">
                <a:latin typeface="Arial"/>
                <a:cs typeface="Arial"/>
              </a:rPr>
              <a:t> of observation and background information</a:t>
            </a:r>
          </a:p>
          <a:p>
            <a:r>
              <a:rPr lang="en-US" sz="2400" dirty="0" smtClean="0">
                <a:latin typeface="Arial"/>
                <a:cs typeface="Arial"/>
              </a:rPr>
              <a:t>It can be shown that the most probable state of the atmosphere given a background </a:t>
            </a:r>
            <a:r>
              <a:rPr lang="en-US" sz="2400" dirty="0" err="1" smtClean="0">
                <a:latin typeface="Arial"/>
                <a:cs typeface="Arial"/>
              </a:rPr>
              <a:t>X</a:t>
            </a:r>
            <a:r>
              <a:rPr lang="en-US" sz="2400" baseline="-25000" dirty="0" err="1" smtClean="0">
                <a:latin typeface="Arial"/>
                <a:cs typeface="Arial"/>
              </a:rPr>
              <a:t>b</a:t>
            </a:r>
            <a:r>
              <a:rPr lang="en-US" sz="2400" baseline="-25000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and some observations Y is that which minimizes a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cost or penalty function J</a:t>
            </a:r>
          </a:p>
          <a:p>
            <a:r>
              <a:rPr lang="en-US" sz="2400" dirty="0" smtClean="0">
                <a:latin typeface="Arial"/>
                <a:cs typeface="Arial"/>
              </a:rPr>
              <a:t>The solution obtained is optimal in that it fits the prior (or background) information and measured observations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respecting the uncertainty in both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9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71088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3D-Var Cost Function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676400"/>
            <a:ext cx="23622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Analysis (model state)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2133600"/>
            <a:ext cx="142621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Background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2560022"/>
            <a:ext cx="1949928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Background error covariance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0600" y="2788622"/>
            <a:ext cx="15587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Observations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00800" y="1676400"/>
            <a:ext cx="224245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Observation operator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2133600"/>
            <a:ext cx="297061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/>
                <a:cs typeface="Times New Roman"/>
              </a:rPr>
              <a:t>Observation error covariance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717739"/>
              </p:ext>
            </p:extLst>
          </p:nvPr>
        </p:nvGraphicFramePr>
        <p:xfrm>
          <a:off x="242888" y="3398838"/>
          <a:ext cx="83820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" name="Equation" r:id="rId3" imgW="3187700" imgH="393700" progId="Equation.3">
                  <p:embed/>
                </p:oleObj>
              </mc:Choice>
              <mc:Fallback>
                <p:oleObj name="Equation" r:id="rId3" imgW="3187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3398838"/>
                        <a:ext cx="8382000" cy="10318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914400" y="2057400"/>
            <a:ext cx="0" cy="156942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62200" y="2514600"/>
            <a:ext cx="0" cy="111222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24200" y="3181328"/>
            <a:ext cx="0" cy="44549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81800" y="2514600"/>
            <a:ext cx="0" cy="111222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4000" y="3169622"/>
            <a:ext cx="0" cy="4572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2057400"/>
            <a:ext cx="0" cy="156942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Brace 15"/>
          <p:cNvSpPr/>
          <p:nvPr/>
        </p:nvSpPr>
        <p:spPr>
          <a:xfrm rot="5400000">
            <a:off x="2895600" y="3322022"/>
            <a:ext cx="381000" cy="2819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6400800" y="3322022"/>
            <a:ext cx="381000" cy="2819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81200" y="4998422"/>
            <a:ext cx="252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Background term: </a:t>
            </a:r>
            <a:r>
              <a:rPr lang="en-US" sz="2000" dirty="0" err="1" smtClean="0"/>
              <a:t>J</a:t>
            </a:r>
            <a:r>
              <a:rPr lang="en-US" sz="2000" i="1" baseline="-25000" dirty="0" err="1" smtClean="0"/>
              <a:t>b</a:t>
            </a:r>
            <a:endParaRPr lang="en-US" sz="2000" i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5486400" y="5010090"/>
            <a:ext cx="254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Observation term: J</a:t>
            </a:r>
            <a:r>
              <a:rPr lang="en-US" sz="2000" i="1" baseline="-25000" dirty="0" smtClean="0"/>
              <a:t>o</a:t>
            </a:r>
            <a:endParaRPr lang="en-US" sz="2000" i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1259841" y="5872480"/>
            <a:ext cx="643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 within a specified time window are assimilated at one time</a:t>
            </a:r>
            <a:endParaRPr lang="en-US" dirty="0"/>
          </a:p>
        </p:txBody>
      </p:sp>
      <p:sp>
        <p:nvSpPr>
          <p:cNvPr id="25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1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710882"/>
          </a:xfrm>
        </p:spPr>
        <p:txBody>
          <a:bodyPr>
            <a:noAutofit/>
          </a:bodyPr>
          <a:lstStyle/>
          <a:p>
            <a:r>
              <a:rPr lang="en-US" dirty="0" smtClean="0"/>
              <a:t>Minimizing Cost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400" y="1752600"/>
            <a:ext cx="3396343" cy="29718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2438400"/>
            <a:ext cx="4114800" cy="762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/>
                <a:cs typeface="Arial"/>
              </a:rPr>
              <a:t>H</a:t>
            </a:r>
            <a:r>
              <a:rPr lang="en-US" sz="2000" i="1" baseline="30000" dirty="0" smtClean="0">
                <a:latin typeface="Arial"/>
                <a:cs typeface="Arial"/>
              </a:rPr>
              <a:t>T</a:t>
            </a:r>
            <a:r>
              <a:rPr lang="en-US" sz="2000" baseline="30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is called the </a:t>
            </a:r>
            <a:r>
              <a:rPr lang="en-US" sz="2000" dirty="0" err="1" smtClean="0">
                <a:solidFill>
                  <a:schemeClr val="tx2"/>
                </a:solidFill>
                <a:latin typeface="Arial"/>
                <a:cs typeface="Arial"/>
              </a:rPr>
              <a:t>Adjoint</a:t>
            </a:r>
            <a:r>
              <a:rPr lang="en-US" sz="2000" dirty="0" smtClean="0">
                <a:latin typeface="Arial"/>
                <a:cs typeface="Arial"/>
              </a:rPr>
              <a:t> of the linearized observation operator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050529"/>
              </p:ext>
            </p:extLst>
          </p:nvPr>
        </p:nvGraphicFramePr>
        <p:xfrm>
          <a:off x="685801" y="1753522"/>
          <a:ext cx="4343399" cy="53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7" name="Equation" r:id="rId5" imgW="2387600" imgH="292100" progId="Equation.3">
                  <p:embed/>
                </p:oleObj>
              </mc:Choice>
              <mc:Fallback>
                <p:oleObj name="Equation" r:id="rId5" imgW="2387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1" y="1753522"/>
                        <a:ext cx="4343399" cy="53247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 bwMode="auto">
          <a:xfrm>
            <a:off x="609600" y="11430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2C1DB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BBB5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BBB59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/>
                <a:cs typeface="Arial"/>
              </a:rPr>
              <a:t>Optimal </a:t>
            </a:r>
            <a:r>
              <a:rPr lang="en-US" sz="2000" b="1" dirty="0" err="1" smtClean="0">
                <a:latin typeface="Arial"/>
                <a:cs typeface="Arial"/>
              </a:rPr>
              <a:t>x</a:t>
            </a:r>
            <a:r>
              <a:rPr lang="en-US" sz="2000" baseline="-25000" dirty="0" err="1" smtClean="0">
                <a:latin typeface="Arial"/>
                <a:cs typeface="Arial"/>
              </a:rPr>
              <a:t>a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is obtained by minimizing the cost function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000" dirty="0" smtClean="0">
                <a:latin typeface="Arial"/>
                <a:cs typeface="Arial"/>
              </a:rPr>
              <a:t> </a:t>
            </a:r>
            <a:endParaRPr lang="en-US" sz="2000" b="1" dirty="0" smtClean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1" y="3547646"/>
            <a:ext cx="441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Assuming state variable </a:t>
            </a:r>
            <a:r>
              <a:rPr lang="en-US" b="1" dirty="0" smtClean="0"/>
              <a:t>x</a:t>
            </a:r>
            <a:r>
              <a:rPr lang="en-US" dirty="0" smtClean="0"/>
              <a:t> and the final analysis 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a</a:t>
            </a:r>
            <a:r>
              <a:rPr lang="en-US" dirty="0" smtClean="0"/>
              <a:t> remains close enough, we can derive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653374"/>
              </p:ext>
            </p:extLst>
          </p:nvPr>
        </p:nvGraphicFramePr>
        <p:xfrm>
          <a:off x="609600" y="5117068"/>
          <a:ext cx="45974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Equation" r:id="rId7" imgW="2527300" imgH="292100" progId="Equation.3">
                  <p:embed/>
                </p:oleObj>
              </mc:Choice>
              <mc:Fallback>
                <p:oleObj name="Equation" r:id="rId7" imgW="25273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117068"/>
                        <a:ext cx="4597400" cy="5318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6096000"/>
            <a:ext cx="4347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Observation-based correction to background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24000" y="5105400"/>
            <a:ext cx="3657600" cy="533400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3238500" y="4152900"/>
            <a:ext cx="304800" cy="3581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97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55918"/>
            <a:ext cx="8610600" cy="710882"/>
          </a:xfrm>
        </p:spPr>
        <p:txBody>
          <a:bodyPr>
            <a:noAutofit/>
          </a:bodyPr>
          <a:lstStyle/>
          <a:p>
            <a:r>
              <a:rPr lang="en-US" sz="2800" dirty="0" smtClean="0"/>
              <a:t>Example: One-point Observation</a:t>
            </a:r>
            <a:endParaRPr lang="en-US" sz="28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6133"/>
              </p:ext>
            </p:extLst>
          </p:nvPr>
        </p:nvGraphicFramePr>
        <p:xfrm>
          <a:off x="646113" y="1136650"/>
          <a:ext cx="78089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" name="Equation" r:id="rId3" imgW="3644900" imgH="393700" progId="Equation.3">
                  <p:embed/>
                </p:oleObj>
              </mc:Choice>
              <mc:Fallback>
                <p:oleObj name="Equation" r:id="rId3" imgW="3644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1136650"/>
                        <a:ext cx="7808912" cy="8445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4F81BD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3A900-06D6-44D9-9A9D-CD9CCF065B67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04800" y="2590800"/>
            <a:ext cx="8382000" cy="3581400"/>
            <a:chOff x="304800" y="2590800"/>
            <a:chExt cx="8382000" cy="3581400"/>
          </a:xfrm>
        </p:grpSpPr>
        <p:grpSp>
          <p:nvGrpSpPr>
            <p:cNvPr id="7" name="Group 6"/>
            <p:cNvGrpSpPr/>
            <p:nvPr/>
          </p:nvGrpSpPr>
          <p:grpSpPr>
            <a:xfrm>
              <a:off x="304800" y="2590800"/>
              <a:ext cx="8382000" cy="3581400"/>
              <a:chOff x="381000" y="4114800"/>
              <a:chExt cx="8382000" cy="3581400"/>
            </a:xfrm>
            <a:noFill/>
          </p:grpSpPr>
          <p:pic>
            <p:nvPicPr>
              <p:cNvPr id="19" name="Picture 18" descr="skd188803sdc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1200" y="5562600"/>
                <a:ext cx="1295400" cy="1070606"/>
              </a:xfrm>
              <a:prstGeom prst="rect">
                <a:avLst/>
              </a:prstGeom>
              <a:grpFill/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381000" y="4114800"/>
                <a:ext cx="8382000" cy="3581400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730500" y="6837402"/>
                <a:ext cx="3441700" cy="20598"/>
              </a:xfrm>
              <a:prstGeom prst="line">
                <a:avLst/>
              </a:prstGeom>
              <a:grp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743200" y="6705600"/>
                <a:ext cx="0" cy="260350"/>
              </a:xfrm>
              <a:prstGeom prst="line">
                <a:avLst/>
              </a:prstGeom>
              <a:grpFill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loud 13"/>
              <p:cNvSpPr/>
              <p:nvPr/>
            </p:nvSpPr>
            <p:spPr>
              <a:xfrm>
                <a:off x="4089400" y="5694402"/>
                <a:ext cx="863600" cy="647700"/>
              </a:xfrm>
              <a:prstGeom prst="cloud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</a:t>
                </a:r>
                <a:r>
                  <a:rPr lang="en-US" sz="2000" baseline="-250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a</a:t>
                </a:r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?</a:t>
                </a:r>
                <a:endParaRPr lang="en-US" sz="20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H="1">
                <a:off x="3581400" y="6234152"/>
                <a:ext cx="622300" cy="48260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4635500" y="6329402"/>
                <a:ext cx="0" cy="42545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5143500" y="6234152"/>
                <a:ext cx="647700" cy="48260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57200" y="4343400"/>
                <a:ext cx="6740823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1F497D"/>
                    </a:solidFill>
                  </a:rPr>
                  <a:t>A scalar example: </a:t>
                </a:r>
                <a:r>
                  <a:rPr lang="en-US" b="1" dirty="0" smtClean="0">
                    <a:solidFill>
                      <a:srgbClr val="1F497D"/>
                    </a:solidFill>
                  </a:rPr>
                  <a:t>x</a:t>
                </a:r>
                <a:r>
                  <a:rPr lang="en-US" dirty="0" smtClean="0">
                    <a:solidFill>
                      <a:srgbClr val="1F497D"/>
                    </a:solidFill>
                  </a:rPr>
                  <a:t> here represents the temperature (T) outside</a:t>
                </a:r>
              </a:p>
              <a:p>
                <a:endParaRPr lang="en-US" dirty="0">
                  <a:solidFill>
                    <a:srgbClr val="1F497D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03215" y="6668869"/>
                <a:ext cx="1035785" cy="64633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T</a:t>
                </a:r>
                <a:r>
                  <a:rPr lang="en-US" baseline="-25000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=32F</a:t>
                </a:r>
              </a:p>
              <a:p>
                <a:pPr algn="ctr"/>
                <a:r>
                  <a:rPr lang="en-US" spc="300" dirty="0" err="1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=0.8F</a:t>
                </a:r>
                <a:endParaRPr lang="en-US" dirty="0">
                  <a:solidFill>
                    <a:srgbClr val="FF0000"/>
                  </a:solidFill>
                  <a:latin typeface="Times New Roman"/>
                  <a:cs typeface="Times New Roman"/>
                </a:endParaRPr>
              </a:p>
            </p:txBody>
          </p:sp>
          <p:pic>
            <p:nvPicPr>
              <p:cNvPr id="4" name="Picture 3" descr="thermometer.gif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7400" y="5638800"/>
                <a:ext cx="1287780" cy="990600"/>
              </a:xfrm>
              <a:prstGeom prst="rect">
                <a:avLst/>
              </a:prstGeom>
              <a:grpFill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859815" y="6696670"/>
                <a:ext cx="1035785" cy="923330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/>
                    <a:cs typeface="Times New Roman"/>
                  </a:rPr>
                  <a:t>T</a:t>
                </a:r>
                <a:r>
                  <a:rPr lang="en-US" baseline="-25000" dirty="0" smtClean="0">
                    <a:latin typeface="Times New Roman"/>
                    <a:cs typeface="Times New Roman"/>
                  </a:rPr>
                  <a:t>o</a:t>
                </a:r>
                <a:r>
                  <a:rPr lang="en-US" dirty="0" smtClean="0">
                    <a:latin typeface="Times New Roman"/>
                    <a:cs typeface="Times New Roman"/>
                  </a:rPr>
                  <a:t>=30F</a:t>
                </a:r>
              </a:p>
              <a:p>
                <a:r>
                  <a:rPr lang="en-US" spc="300" dirty="0" err="1" smtClean="0">
                    <a:latin typeface="Times New Roman"/>
                    <a:cs typeface="Times New Roman"/>
                  </a:rPr>
                  <a:t>σ</a:t>
                </a:r>
                <a:r>
                  <a:rPr lang="en-US" spc="300" baseline="-25000" dirty="0" err="1" smtClean="0">
                    <a:latin typeface="Times New Roman"/>
                    <a:cs typeface="Times New Roman"/>
                  </a:rPr>
                  <a:t>R</a:t>
                </a:r>
                <a:r>
                  <a:rPr lang="en-US" dirty="0" smtClean="0">
                    <a:latin typeface="Times New Roman"/>
                    <a:cs typeface="Times New Roman"/>
                  </a:rPr>
                  <a:t>=0.2F</a:t>
                </a:r>
              </a:p>
              <a:p>
                <a:endParaRPr lang="en-US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43000" y="4876800"/>
                <a:ext cx="6629400" cy="369332"/>
              </a:xfrm>
              <a:prstGeom prst="rect">
                <a:avLst/>
              </a:prstGeom>
              <a:solidFill>
                <a:srgbClr val="FFF7C4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pc="300" dirty="0" smtClean="0">
                    <a:latin typeface="Times New Roman"/>
                    <a:cs typeface="Times New Roman"/>
                  </a:rPr>
                  <a:t> J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(T) = </a:t>
                </a:r>
                <a:r>
                  <a:rPr lang="en-US" dirty="0"/>
                  <a:t> ½ 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(T-T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)σ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-1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(T-T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b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) +</a:t>
                </a:r>
                <a:r>
                  <a:rPr lang="en-US" dirty="0" smtClean="0"/>
                  <a:t>½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o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-T)σ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R</a:t>
                </a:r>
                <a:r>
                  <a:rPr lang="en-US" spc="300" baseline="30000" dirty="0" smtClean="0">
                    <a:latin typeface="Times New Roman"/>
                    <a:cs typeface="Times New Roman"/>
                  </a:rPr>
                  <a:t>-1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(T</a:t>
                </a:r>
                <a:r>
                  <a:rPr lang="en-US" spc="300" baseline="-25000" dirty="0" smtClean="0">
                    <a:latin typeface="Times New Roman"/>
                    <a:cs typeface="Times New Roman"/>
                  </a:rPr>
                  <a:t>o</a:t>
                </a:r>
                <a:r>
                  <a:rPr lang="en-US" spc="300" dirty="0" smtClean="0">
                    <a:latin typeface="Times New Roman"/>
                    <a:cs typeface="Times New Roman"/>
                  </a:rPr>
                  <a:t>-T)</a:t>
                </a:r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 flipV="1">
              <a:off x="3352800" y="5181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038600" y="5181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724400" y="5181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096000" y="5181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410200" y="5181600"/>
              <a:ext cx="0" cy="260350"/>
            </a:xfrm>
            <a:prstGeom prst="line">
              <a:avLst/>
            </a:prstGeom>
            <a:no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Footer Placeholder 1"/>
          <p:cNvSpPr txBox="1">
            <a:spLocks/>
          </p:cNvSpPr>
          <p:nvPr/>
        </p:nvSpPr>
        <p:spPr>
          <a:xfrm>
            <a:off x="-152400" y="40640"/>
            <a:ext cx="6934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dirty="0" smtClean="0"/>
              <a:t>1. Data Assimilation Concepts </a:t>
            </a:r>
            <a:r>
              <a:rPr lang="en-US" dirty="0" smtClean="0">
                <a:solidFill>
                  <a:srgbClr val="000000"/>
                </a:solidFill>
              </a:rPr>
              <a:t>2. GSI Concepts and Methods</a:t>
            </a:r>
            <a:r>
              <a:rPr lang="en-US" dirty="0" smtClean="0"/>
              <a:t> 3. Community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1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18220</TotalTime>
  <Words>2327</Words>
  <Application>Microsoft Macintosh PowerPoint</Application>
  <PresentationFormat>On-screen Show (4:3)</PresentationFormat>
  <Paragraphs>385</Paragraphs>
  <Slides>29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Equity</vt:lpstr>
      <vt:lpstr>Equation</vt:lpstr>
      <vt:lpstr>Acrobat Document</vt:lpstr>
      <vt:lpstr>Introduction to Data Assimilation &amp;  Gridpoint Statistical Interpolation System (GSI)</vt:lpstr>
      <vt:lpstr>Outline</vt:lpstr>
      <vt:lpstr>What is Data Assimilation</vt:lpstr>
      <vt:lpstr>What is Data Assimilation (Cont.)</vt:lpstr>
      <vt:lpstr>Introduction to GSI</vt:lpstr>
      <vt:lpstr>Methodology</vt:lpstr>
      <vt:lpstr>3D-Var Cost Function</vt:lpstr>
      <vt:lpstr>Minimizing Cost Function</vt:lpstr>
      <vt:lpstr>Example: One-point Observation</vt:lpstr>
      <vt:lpstr>Example: One-point Observation (cont.)</vt:lpstr>
      <vt:lpstr>Hypotheses Assumed</vt:lpstr>
      <vt:lpstr>Observation Term (Jo)</vt:lpstr>
      <vt:lpstr>Background Term</vt:lpstr>
      <vt:lpstr>“Hybrid” Methods</vt:lpstr>
      <vt:lpstr>Traditional Variational DA: BVar </vt:lpstr>
      <vt:lpstr>What Does BEns Do?</vt:lpstr>
      <vt:lpstr>What Does BEns Do?</vt:lpstr>
      <vt:lpstr>How Does BEns Benefit Us?</vt:lpstr>
      <vt:lpstr>Localization of BEns</vt:lpstr>
      <vt:lpstr>Why Hybrid?</vt:lpstr>
      <vt:lpstr>Single Temperature Observation</vt:lpstr>
      <vt:lpstr>So What’s the Catch?</vt:lpstr>
      <vt:lpstr>Coupled GSI-Hybrid Cycling (GFS)</vt:lpstr>
      <vt:lpstr>Current Scheme for Regional GSI-hybrid</vt:lpstr>
      <vt:lpstr>Adding Time Dimension</vt:lpstr>
      <vt:lpstr>Community GSI</vt:lpstr>
      <vt:lpstr>Community GSI Public Release</vt:lpstr>
      <vt:lpstr>Community GSI Resources</vt:lpstr>
      <vt:lpstr>Reference</vt:lpstr>
    </vt:vector>
  </TitlesOfParts>
  <Company>UCAR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Title</dc:title>
  <dc:creator>nance</dc:creator>
  <cp:lastModifiedBy>Mrinal Biswas</cp:lastModifiedBy>
  <cp:revision>429</cp:revision>
  <cp:lastPrinted>2010-08-26T10:22:07Z</cp:lastPrinted>
  <dcterms:created xsi:type="dcterms:W3CDTF">2011-04-08T02:19:06Z</dcterms:created>
  <dcterms:modified xsi:type="dcterms:W3CDTF">2016-01-23T22:06:40Z</dcterms:modified>
</cp:coreProperties>
</file>